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89" r:id="rId3"/>
    <p:sldId id="292" r:id="rId4"/>
    <p:sldId id="291" r:id="rId5"/>
    <p:sldId id="298" r:id="rId6"/>
    <p:sldId id="299" r:id="rId7"/>
    <p:sldId id="300" r:id="rId8"/>
    <p:sldId id="301" r:id="rId9"/>
    <p:sldId id="303" r:id="rId10"/>
    <p:sldId id="302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290" r:id="rId21"/>
    <p:sldId id="313" r:id="rId22"/>
    <p:sldId id="315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319" r:id="rId31"/>
    <p:sldId id="297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96" r:id="rId42"/>
    <p:sldId id="275" r:id="rId43"/>
    <p:sldId id="276" r:id="rId44"/>
    <p:sldId id="277" r:id="rId45"/>
    <p:sldId id="278" r:id="rId46"/>
    <p:sldId id="265" r:id="rId47"/>
    <p:sldId id="279" r:id="rId48"/>
    <p:sldId id="317" r:id="rId49"/>
    <p:sldId id="280" r:id="rId50"/>
    <p:sldId id="282" r:id="rId51"/>
    <p:sldId id="295" r:id="rId52"/>
    <p:sldId id="281" r:id="rId53"/>
    <p:sldId id="318" r:id="rId54"/>
    <p:sldId id="283" r:id="rId55"/>
    <p:sldId id="284" r:id="rId56"/>
    <p:sldId id="294" r:id="rId57"/>
    <p:sldId id="285" r:id="rId58"/>
    <p:sldId id="286" r:id="rId59"/>
    <p:sldId id="287" r:id="rId60"/>
    <p:sldId id="288" r:id="rId6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2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F4ECE-C466-4BF7-A97D-F73DC51B0383}" type="datetimeFigureOut">
              <a:rPr lang="fr-FR" smtClean="0"/>
              <a:t>26/10/2016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03748-D5B2-4496-A044-2A53D2AC6AC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371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7504-743A-4C17-B84F-D8F27785BABB}" type="datetime1">
              <a:rPr lang="fr-FR" smtClean="0"/>
              <a:t>26/10/2016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06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0B9BB-816A-46CD-B251-4819B86616A0}" type="datetime1">
              <a:rPr lang="fr-FR" smtClean="0"/>
              <a:t>26/10/2016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17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685-EFB5-4228-928D-75FD896BB659}" type="datetime1">
              <a:rPr lang="fr-FR" smtClean="0"/>
              <a:t>26/10/2016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244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BFBF7-2B74-46C6-8FC7-4003BD011A53}" type="datetime1">
              <a:rPr lang="fr-FR" smtClean="0"/>
              <a:t>26/10/2016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89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2484-4250-4E6F-9DE8-46A442A76F30}" type="datetime1">
              <a:rPr lang="fr-FR" smtClean="0"/>
              <a:t>26/10/2016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58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27B2C-9CDC-41F0-B4F7-54E690C976D2}" type="datetime1">
              <a:rPr lang="fr-FR" smtClean="0"/>
              <a:t>26/10/2016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897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4417E-C492-4D47-B6F9-B3FDD64B8E33}" type="datetime1">
              <a:rPr lang="fr-FR" smtClean="0"/>
              <a:t>26/10/2016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65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F01B-4FF5-4D5E-B268-97888250361A}" type="datetime1">
              <a:rPr lang="fr-FR" smtClean="0"/>
              <a:t>26/10/2016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87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55D05-B8E1-4294-AF91-D4047E3A5D78}" type="datetime1">
              <a:rPr lang="fr-FR" smtClean="0"/>
              <a:t>26/10/2016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1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3E3A2-9103-4BC9-A5BD-F69E7F946A86}" type="datetime1">
              <a:rPr lang="fr-FR" smtClean="0"/>
              <a:t>26/10/2016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8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C53E-25D5-493F-823E-D6EA8E7BA4FF}" type="datetime1">
              <a:rPr lang="fr-FR" smtClean="0"/>
              <a:t>26/10/2016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74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2DA06-8533-430C-A5E5-472A7FCC7990}" type="datetime1">
              <a:rPr lang="fr-FR" smtClean="0"/>
              <a:t>26/10/2016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E9C85-1019-48BC-8E29-425A008CC1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24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L’INSTALLATION DU POSTE ALTAÏR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99592" y="1628800"/>
            <a:ext cx="7344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L’installation se déroule en cinq étapes, dont deux optionnelles :</a:t>
            </a:r>
          </a:p>
          <a:p>
            <a:endParaRPr lang="fr-FR" dirty="0"/>
          </a:p>
          <a:p>
            <a:pPr marL="800100" lvl="1" indent="-342900">
              <a:buAutoNum type="arabicPeriod"/>
            </a:pPr>
            <a:r>
              <a:rPr lang="fr-FR" dirty="0" smtClean="0"/>
              <a:t>Le clonage de l’image sur le disque dur du PC ;</a:t>
            </a:r>
          </a:p>
          <a:p>
            <a:pPr marL="800100" lvl="1" indent="-342900">
              <a:buAutoNum type="arabicPeriod"/>
            </a:pPr>
            <a:endParaRPr lang="fr-FR" dirty="0"/>
          </a:p>
          <a:p>
            <a:pPr marL="800100" lvl="1" indent="-342900">
              <a:buAutoNum type="arabicPeriod"/>
            </a:pPr>
            <a:r>
              <a:rPr lang="fr-FR" dirty="0" smtClean="0"/>
              <a:t>L’actualisation du PC ;</a:t>
            </a:r>
          </a:p>
          <a:p>
            <a:pPr marL="800100" lvl="1" indent="-342900">
              <a:buAutoNum type="arabicPeriod"/>
            </a:pPr>
            <a:endParaRPr lang="fr-FR" dirty="0" smtClean="0"/>
          </a:p>
          <a:p>
            <a:pPr marL="800100" lvl="1" indent="-342900">
              <a:buAutoNum type="arabicPeriod"/>
            </a:pPr>
            <a:r>
              <a:rPr lang="fr-FR" dirty="0" smtClean="0"/>
              <a:t>Les tests du logiciel </a:t>
            </a:r>
            <a:r>
              <a:rPr lang="fr-FR" dirty="0" err="1" smtClean="0"/>
              <a:t>Altaïr</a:t>
            </a:r>
            <a:r>
              <a:rPr lang="fr-FR" dirty="0" smtClean="0"/>
              <a:t> à partir des bases </a:t>
            </a:r>
            <a:r>
              <a:rPr lang="fr-FR" dirty="0" err="1" smtClean="0"/>
              <a:t>anonymisées</a:t>
            </a:r>
            <a:r>
              <a:rPr lang="fr-FR" dirty="0" smtClean="0"/>
              <a:t> du PC ;</a:t>
            </a:r>
          </a:p>
          <a:p>
            <a:pPr marL="342900" indent="-342900">
              <a:buAutoNum type="arabicPeriod"/>
            </a:pPr>
            <a:endParaRPr lang="fr-FR" dirty="0" smtClean="0"/>
          </a:p>
          <a:p>
            <a:r>
              <a:rPr lang="fr-FR" dirty="0" smtClean="0"/>
              <a:t>et, éventuellement :</a:t>
            </a:r>
          </a:p>
          <a:p>
            <a:endParaRPr lang="fr-FR" dirty="0" smtClean="0"/>
          </a:p>
          <a:p>
            <a:pPr marL="800100" lvl="1" indent="-342900">
              <a:buAutoNum type="arabicPeriod" startAt="4"/>
            </a:pPr>
            <a:r>
              <a:rPr lang="fr-FR" dirty="0" smtClean="0"/>
              <a:t>La création de nouveaux comptes utilisateurs (il n’y a que deux utilisateurs opérationnels par défaut, section_1 et section_2) ;</a:t>
            </a:r>
          </a:p>
          <a:p>
            <a:pPr marL="800100" lvl="1" indent="-342900">
              <a:buAutoNum type="arabicPeriod" startAt="4"/>
            </a:pPr>
            <a:endParaRPr lang="fr-FR" dirty="0"/>
          </a:p>
          <a:p>
            <a:pPr marL="800100" lvl="1" indent="-342900">
              <a:buAutoNum type="arabicPeriod" startAt="4"/>
            </a:pPr>
            <a:r>
              <a:rPr lang="fr-FR" dirty="0" smtClean="0"/>
              <a:t>La personnalisation de ces comptes.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1</a:t>
            </a:fld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1043608" y="6381328"/>
            <a:ext cx="2088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Version 1.0 du 26 octobre 2016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2840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1.8  Sélectionner le support d’image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10</a:t>
            </a:fld>
            <a:endParaRPr lang="fr-FR"/>
          </a:p>
        </p:txBody>
      </p:sp>
      <p:pic>
        <p:nvPicPr>
          <p:cNvPr id="8194" name="Picture 2" descr="C:\Users\fnicol\Desktop\screenshots\Camera\1\20161026_11170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8" t="20110" r="5948" b="15898"/>
          <a:stretch/>
        </p:blipFill>
        <p:spPr bwMode="auto">
          <a:xfrm>
            <a:off x="539552" y="3021383"/>
            <a:ext cx="8245319" cy="354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1484784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l’écran suivant il faut sélectionner le disque source contenant l’image.</a:t>
            </a:r>
          </a:p>
          <a:p>
            <a:endParaRPr lang="fr-FR" dirty="0"/>
          </a:p>
          <a:p>
            <a:r>
              <a:rPr lang="fr-FR" dirty="0" smtClean="0"/>
              <a:t>Ce disque sera du type </a:t>
            </a:r>
            <a:r>
              <a:rPr lang="fr-FR" b="1" dirty="0" smtClean="0"/>
              <a:t>sdb1</a:t>
            </a:r>
            <a:r>
              <a:rPr lang="fr-FR" dirty="0" smtClean="0"/>
              <a:t>.   Descendre avec les touches de navigations jusqu’à </a:t>
            </a:r>
            <a:r>
              <a:rPr lang="fr-FR" b="1" dirty="0" smtClean="0"/>
              <a:t>sdb1</a:t>
            </a:r>
            <a:r>
              <a:rPr lang="fr-FR" dirty="0" smtClean="0"/>
              <a:t> et taper sur </a:t>
            </a:r>
            <a:r>
              <a:rPr lang="fr-FR" b="1" dirty="0" smtClean="0"/>
              <a:t>Entrée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896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1.9  Sélectionner les options par défaut</a:t>
            </a:r>
            <a:endParaRPr lang="fr-FR" sz="3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11</a:t>
            </a:fld>
            <a:endParaRPr lang="fr-FR"/>
          </a:p>
        </p:txBody>
      </p:sp>
      <p:pic>
        <p:nvPicPr>
          <p:cNvPr id="9218" name="Picture 2" descr="C:\Users\fnicol\Desktop\screenshots\Camera\1\20161026_1117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5" t="40556" r="8332" b="34630"/>
          <a:stretch/>
        </p:blipFill>
        <p:spPr bwMode="auto">
          <a:xfrm>
            <a:off x="493008" y="2780928"/>
            <a:ext cx="8332490" cy="146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fnicol\Desktop\screenshots\Camera\1\20161026_11181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31483" r="7118" b="34258"/>
          <a:stretch/>
        </p:blipFill>
        <p:spPr bwMode="auto">
          <a:xfrm>
            <a:off x="1115616" y="4437112"/>
            <a:ext cx="708727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115616" y="1772816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Aux deux écrans suivants taper sur </a:t>
            </a:r>
            <a:r>
              <a:rPr lang="fr-FR" b="1" dirty="0" smtClean="0"/>
              <a:t>Entrée </a:t>
            </a:r>
            <a:r>
              <a:rPr lang="fr-FR" dirty="0" smtClean="0"/>
              <a:t>sans rien modifier.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295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1.10   </a:t>
            </a:r>
            <a:r>
              <a:rPr lang="fr-FR" sz="4000" dirty="0" smtClean="0"/>
              <a:t>Sélectionner le mode restauration</a:t>
            </a:r>
            <a:endParaRPr lang="fr-FR" sz="4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12</a:t>
            </a:fld>
            <a:endParaRPr lang="fr-FR"/>
          </a:p>
        </p:txBody>
      </p:sp>
      <p:pic>
        <p:nvPicPr>
          <p:cNvPr id="10242" name="Picture 2" descr="C:\Users\fnicol\Desktop\screenshots\Camera\1\20161026_11183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853" r="3958" b="18332"/>
          <a:stretch/>
        </p:blipFill>
        <p:spPr bwMode="auto">
          <a:xfrm>
            <a:off x="3347864" y="1772815"/>
            <a:ext cx="5676225" cy="199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fnicol\Desktop\screenshots\Camera\1\20161026_11185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16503" r="4290" b="23693"/>
          <a:stretch/>
        </p:blipFill>
        <p:spPr bwMode="auto">
          <a:xfrm>
            <a:off x="3317802" y="3908780"/>
            <a:ext cx="5676225" cy="202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11560" y="1844824"/>
            <a:ext cx="2736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l’écran suivant, descendre avec les touches de navigations jusqu’au mode </a:t>
            </a:r>
            <a:r>
              <a:rPr lang="fr-FR" b="1" dirty="0" err="1" smtClean="0"/>
              <a:t>restoredisk</a:t>
            </a:r>
            <a:r>
              <a:rPr lang="fr-FR" dirty="0" smtClean="0"/>
              <a:t>, qui permet de cloner l’image sur le PC.</a:t>
            </a:r>
          </a:p>
          <a:p>
            <a:endParaRPr lang="fr-FR" dirty="0"/>
          </a:p>
          <a:p>
            <a:r>
              <a:rPr lang="fr-FR" dirty="0" smtClean="0"/>
              <a:t>Taper sur </a:t>
            </a:r>
            <a:r>
              <a:rPr lang="fr-FR" b="1" dirty="0" smtClean="0"/>
              <a:t>Entrée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30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1.11  Les dernières vérifications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13</a:t>
            </a:fld>
            <a:endParaRPr lang="fr-FR"/>
          </a:p>
        </p:txBody>
      </p:sp>
      <p:pic>
        <p:nvPicPr>
          <p:cNvPr id="11268" name="Picture 4" descr="C:\Users\fnicol\Desktop\screenshots\Camera\1\20161026_11190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2" t="36997" r="19115" b="41881"/>
          <a:stretch/>
        </p:blipFill>
        <p:spPr bwMode="auto">
          <a:xfrm>
            <a:off x="1115616" y="2204864"/>
            <a:ext cx="6899650" cy="131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42175" y="1741353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Vérifier que l’image à cloner est bien celle de l’image. Taper sur </a:t>
            </a:r>
            <a:r>
              <a:rPr lang="fr-FR" b="1" dirty="0" smtClean="0"/>
              <a:t>Entrée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11269" name="Picture 5" descr="C:\Users\fnicol\Desktop\screenshots\Camera\1\20161026_11192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7593" r="2291" b="39444"/>
          <a:stretch/>
        </p:blipFill>
        <p:spPr bwMode="auto">
          <a:xfrm>
            <a:off x="1017411" y="4725144"/>
            <a:ext cx="7690288" cy="15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95342" y="3718773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destination du clonage est le disque du PC qui s’affiche comme </a:t>
            </a:r>
            <a:r>
              <a:rPr lang="fr-FR" b="1" dirty="0" err="1" smtClean="0"/>
              <a:t>sda</a:t>
            </a:r>
            <a:r>
              <a:rPr lang="fr-FR" b="1" dirty="0" smtClean="0"/>
              <a:t> 256GB</a:t>
            </a:r>
            <a:r>
              <a:rPr lang="fr-FR" dirty="0" smtClean="0"/>
              <a:t>. Taper sur </a:t>
            </a:r>
            <a:r>
              <a:rPr lang="fr-FR" b="1" dirty="0" smtClean="0"/>
              <a:t>Entrée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61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1.12  Lancer la vérification de l’image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14</a:t>
            </a:fld>
            <a:endParaRPr lang="fr-FR"/>
          </a:p>
        </p:txBody>
      </p:sp>
      <p:pic>
        <p:nvPicPr>
          <p:cNvPr id="12290" name="Picture 2" descr="C:\Users\fnicol\Desktop\screenshots\Camera\1\20161026_1120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" t="15741" r="3559" b="1852"/>
          <a:stretch/>
        </p:blipFill>
        <p:spPr bwMode="auto">
          <a:xfrm>
            <a:off x="1259632" y="2564904"/>
            <a:ext cx="7030220" cy="36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55576" y="1628800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cet écran taper sur </a:t>
            </a:r>
            <a:r>
              <a:rPr lang="fr-FR" b="1" dirty="0" smtClean="0"/>
              <a:t>Entrée</a:t>
            </a:r>
            <a:r>
              <a:rPr lang="fr-FR" dirty="0" smtClean="0"/>
              <a:t>, puis à l’invite « Appuyer sur Entrée… », à nouveau </a:t>
            </a:r>
            <a:r>
              <a:rPr lang="fr-FR" b="1" dirty="0" smtClean="0"/>
              <a:t>Entrée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703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1.13  Surveiller la vérification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15</a:t>
            </a:fld>
            <a:endParaRPr lang="fr-FR"/>
          </a:p>
        </p:txBody>
      </p:sp>
      <p:pic>
        <p:nvPicPr>
          <p:cNvPr id="13314" name="Picture 2" descr="C:\Users\fnicol\Desktop\screenshots\Camera\1\20161026_1120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8" t="16349" r="19396" b="12132"/>
          <a:stretch/>
        </p:blipFill>
        <p:spPr bwMode="auto">
          <a:xfrm>
            <a:off x="1763688" y="2708920"/>
            <a:ext cx="5652120" cy="381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03648" y="170080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logiciel va tout d’abord vérifier les images à cloner (environ 10 minutes).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396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1.14  Lancer le clonage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16</a:t>
            </a:fld>
            <a:endParaRPr lang="fr-FR"/>
          </a:p>
        </p:txBody>
      </p:sp>
      <p:pic>
        <p:nvPicPr>
          <p:cNvPr id="14339" name="Picture 3" descr="C:\Users\fnicol\Desktop\screenshots\Camera\1\20161026_11241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3" t="6944" r="10243" b="5556"/>
          <a:stretch/>
        </p:blipFill>
        <p:spPr bwMode="auto">
          <a:xfrm>
            <a:off x="1259632" y="2610385"/>
            <a:ext cx="6365282" cy="392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57897" y="1340768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 terme de la vérification, le logiciel doit indiquer :</a:t>
            </a:r>
          </a:p>
          <a:p>
            <a:r>
              <a:rPr lang="fr-FR" b="1" dirty="0" smtClean="0">
                <a:solidFill>
                  <a:srgbClr val="FFC000"/>
                </a:solidFill>
              </a:rPr>
              <a:t>« Toutes les images de partitions ou de périphériques LV de cette image ont été vérifiées et toutes sont </a:t>
            </a:r>
            <a:r>
              <a:rPr lang="fr-FR" b="1" dirty="0" err="1" smtClean="0">
                <a:solidFill>
                  <a:srgbClr val="FFC000"/>
                </a:solidFill>
              </a:rPr>
              <a:t>restaurables</a:t>
            </a:r>
            <a:r>
              <a:rPr lang="fr-FR" b="1" dirty="0" smtClean="0">
                <a:solidFill>
                  <a:srgbClr val="FFC000"/>
                </a:solidFill>
              </a:rPr>
              <a:t> »</a:t>
            </a:r>
          </a:p>
          <a:p>
            <a:r>
              <a:rPr lang="fr-FR" dirty="0" smtClean="0"/>
              <a:t>Taper sur </a:t>
            </a:r>
            <a:r>
              <a:rPr lang="fr-FR" b="1" dirty="0" smtClean="0"/>
              <a:t>Entrée.</a:t>
            </a:r>
            <a:endParaRPr lang="fr-F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83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1.15  Surveiller le clonage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17</a:t>
            </a:fld>
            <a:endParaRPr lang="fr-FR"/>
          </a:p>
        </p:txBody>
      </p:sp>
      <p:pic>
        <p:nvPicPr>
          <p:cNvPr id="15362" name="Picture 2" descr="C:\Users\fnicol\Desktop\screenshots\Camera\1\20161026_1125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5" t="20805" r="23573" b="24103"/>
          <a:stretch/>
        </p:blipFill>
        <p:spPr bwMode="auto">
          <a:xfrm>
            <a:off x="2123728" y="2636912"/>
            <a:ext cx="5323148" cy="31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051720" y="191683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clonage se lance sur trois écrans successifs.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214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1.16  Vérifier l’absence d’erreurs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18</a:t>
            </a:fld>
            <a:endParaRPr lang="fr-FR"/>
          </a:p>
        </p:txBody>
      </p:sp>
      <p:pic>
        <p:nvPicPr>
          <p:cNvPr id="16386" name="Picture 2" descr="C:\Users\fnicol\Desktop\screenshots\Camera\IMG_20161026_11345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3517" r="14792" b="11297"/>
          <a:stretch/>
        </p:blipFill>
        <p:spPr bwMode="auto">
          <a:xfrm>
            <a:off x="3059832" y="2051660"/>
            <a:ext cx="5908543" cy="36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67544" y="2070474"/>
            <a:ext cx="2520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clonage est achevé et réussi lorsqu’un écran de diagnostics s’affiche avec le commentaire en anglais :</a:t>
            </a:r>
          </a:p>
          <a:p>
            <a:r>
              <a:rPr lang="fr-FR" dirty="0" smtClean="0"/>
              <a:t>« No </a:t>
            </a:r>
            <a:r>
              <a:rPr lang="fr-FR" dirty="0" err="1" smtClean="0"/>
              <a:t>error</a:t>
            </a:r>
            <a:r>
              <a:rPr lang="fr-FR" dirty="0" smtClean="0"/>
              <a:t> </a:t>
            </a:r>
            <a:r>
              <a:rPr lang="fr-FR" dirty="0" err="1" smtClean="0"/>
              <a:t>reported</a:t>
            </a:r>
            <a:r>
              <a:rPr lang="fr-FR" dirty="0" smtClean="0"/>
              <a:t>. </a:t>
            </a:r>
            <a:r>
              <a:rPr lang="fr-FR" dirty="0" err="1" smtClean="0"/>
              <a:t>Done</a:t>
            </a:r>
            <a:r>
              <a:rPr lang="fr-FR" dirty="0" smtClean="0"/>
              <a:t>! »</a:t>
            </a:r>
          </a:p>
          <a:p>
            <a:endParaRPr lang="fr-FR" dirty="0"/>
          </a:p>
          <a:p>
            <a:r>
              <a:rPr lang="fr-FR" dirty="0" smtClean="0"/>
              <a:t>Taper sur </a:t>
            </a:r>
            <a:r>
              <a:rPr lang="fr-FR" b="1" dirty="0" smtClean="0"/>
              <a:t>Entrée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145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1.17  Eteindre le PC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19</a:t>
            </a:fld>
            <a:endParaRPr lang="fr-FR"/>
          </a:p>
        </p:txBody>
      </p:sp>
      <p:pic>
        <p:nvPicPr>
          <p:cNvPr id="17410" name="Picture 2" descr="C:\Users\fnicol\Desktop\screenshots\Camera\IMG_20161026_1135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" t="38664" r="25397" b="33613"/>
          <a:stretch/>
        </p:blipFill>
        <p:spPr bwMode="auto">
          <a:xfrm>
            <a:off x="251520" y="2924944"/>
            <a:ext cx="8820472" cy="206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11560" y="1484784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l’écran suivant, avec les touches de navigation, monter jusqu’au premier mode d’arrêt : </a:t>
            </a:r>
          </a:p>
          <a:p>
            <a:r>
              <a:rPr lang="fr-FR" b="1" dirty="0" err="1" smtClean="0"/>
              <a:t>Poweroff</a:t>
            </a:r>
            <a:r>
              <a:rPr lang="fr-FR" b="1" dirty="0" smtClean="0"/>
              <a:t>     Arrêt</a:t>
            </a:r>
          </a:p>
          <a:p>
            <a:r>
              <a:rPr lang="fr-FR" dirty="0" smtClean="0"/>
              <a:t>comme indiqué sur l’image :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46558" y="5401571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puis taper </a:t>
            </a:r>
            <a:r>
              <a:rPr lang="fr-FR" dirty="0" smtClean="0"/>
              <a:t>sur </a:t>
            </a:r>
            <a:r>
              <a:rPr lang="fr-FR" b="1" dirty="0" smtClean="0"/>
              <a:t>Entrée</a:t>
            </a:r>
            <a:r>
              <a:rPr lang="fr-FR" dirty="0" smtClean="0"/>
              <a:t> .</a:t>
            </a:r>
          </a:p>
          <a:p>
            <a:r>
              <a:rPr lang="fr-FR" b="1" dirty="0" smtClean="0"/>
              <a:t>Le clonage est terminé.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371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 Le clonage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115616" y="2276872"/>
            <a:ext cx="6840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dispositif de clonage comprend :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disque optique sur lequel le PC doit démarrer pour lancer le logiciel de clonage </a:t>
            </a:r>
            <a:r>
              <a:rPr lang="fr-FR" dirty="0" err="1" smtClean="0"/>
              <a:t>Clonezilla</a:t>
            </a:r>
            <a:r>
              <a:rPr lang="fr-FR" dirty="0" smtClean="0"/>
              <a:t>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dossier d’archives sur un disque dur amovible USB3, qui contient l’image à cloner sur le PC livré.</a:t>
            </a:r>
          </a:p>
          <a:p>
            <a:endParaRPr lang="fr-FR" dirty="0" smtClean="0"/>
          </a:p>
          <a:p>
            <a:r>
              <a:rPr lang="fr-FR" dirty="0" smtClean="0"/>
              <a:t>Le clonage de l’image sur le PC prend environ 30 à 40 minutes.</a:t>
            </a:r>
          </a:p>
        </p:txBody>
      </p:sp>
    </p:spTree>
    <p:extLst>
      <p:ext uri="{BB962C8B-B14F-4D97-AF65-F5344CB8AC3E}">
        <p14:creationId xmlns:p14="http://schemas.microsoft.com/office/powerpoint/2010/main" val="1200360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 Actualiser la plateforme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20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79712" y="1772816"/>
            <a:ext cx="5400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L’actualisation de la plateforme logicielle a pour objectifs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de vérifier le bon fonctionnement de cette procédure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</a:t>
            </a:r>
            <a:r>
              <a:rPr lang="fr-FR" dirty="0" smtClean="0"/>
              <a:t>’appliquer les correctifs élaborés entre la date de création de l’image et la date de déploiement.</a:t>
            </a:r>
          </a:p>
          <a:p>
            <a:endParaRPr lang="fr-FR" dirty="0" smtClean="0"/>
          </a:p>
          <a:p>
            <a:r>
              <a:rPr lang="fr-FR" dirty="0" smtClean="0"/>
              <a:t>L’actualisation porte à la fois sur le logiciel et sur la configuration du système d’exploitation. </a:t>
            </a:r>
          </a:p>
          <a:p>
            <a:endParaRPr lang="fr-FR" dirty="0"/>
          </a:p>
          <a:p>
            <a:r>
              <a:rPr lang="fr-FR" dirty="0" smtClean="0"/>
              <a:t>Elle est automatisée.</a:t>
            </a:r>
          </a:p>
        </p:txBody>
      </p:sp>
    </p:spTree>
    <p:extLst>
      <p:ext uri="{BB962C8B-B14F-4D97-AF65-F5344CB8AC3E}">
        <p14:creationId xmlns:p14="http://schemas.microsoft.com/office/powerpoint/2010/main" val="70463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2.1  Etablir les connexions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21</a:t>
            </a:fld>
            <a:endParaRPr lang="fr-FR"/>
          </a:p>
        </p:txBody>
      </p:sp>
      <p:pic>
        <p:nvPicPr>
          <p:cNvPr id="18434" name="Picture 2" descr="C:\Users\fnicol\Desktop\screenshots\Camera\IMG_20161026_1157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1" t="-333" r="29413" b="23249"/>
          <a:stretch/>
        </p:blipFill>
        <p:spPr bwMode="auto">
          <a:xfrm>
            <a:off x="4499992" y="2636912"/>
            <a:ext cx="410718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259632" y="2060848"/>
            <a:ext cx="2664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Connecter un câble « réseau » à un port Ethernet du PC.</a:t>
            </a:r>
          </a:p>
          <a:p>
            <a:endParaRPr lang="fr-FR" dirty="0"/>
          </a:p>
          <a:p>
            <a:r>
              <a:rPr lang="fr-FR" dirty="0" smtClean="0"/>
              <a:t>Connecter la clé USB3 SANDISK </a:t>
            </a:r>
            <a:r>
              <a:rPr lang="fr-FR" dirty="0" err="1" smtClean="0"/>
              <a:t>Extreme</a:t>
            </a:r>
            <a:r>
              <a:rPr lang="fr-FR" dirty="0" smtClean="0"/>
              <a:t> 64Go  à un port USB3 (à l’avant ou à l’arrière du PC, ici à l’arrière).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7254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fr-FR" dirty="0" smtClean="0"/>
              <a:t>2.2  Démarrer le PC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22</a:t>
            </a:fld>
            <a:endParaRPr lang="fr-FR"/>
          </a:p>
        </p:txBody>
      </p:sp>
      <p:pic>
        <p:nvPicPr>
          <p:cNvPr id="19458" name="Picture 2" descr="C:\Users\fnicol\Desktop\screenshots\Camera\IMG_20161026_1139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449" r="16200" b="8665"/>
          <a:stretch/>
        </p:blipFill>
        <p:spPr bwMode="auto">
          <a:xfrm>
            <a:off x="2555776" y="3813311"/>
            <a:ext cx="4732834" cy="28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1268760"/>
            <a:ext cx="7488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Démarrer le PC.</a:t>
            </a:r>
          </a:p>
          <a:p>
            <a:r>
              <a:rPr lang="fr-FR" dirty="0" smtClean="0"/>
              <a:t>L’écran de connexion apparaît rapidement. </a:t>
            </a:r>
          </a:p>
          <a:p>
            <a:r>
              <a:rPr lang="fr-FR" sz="1200" dirty="0" smtClean="0"/>
              <a:t>Il propose quatre comptes utilisateurs :</a:t>
            </a:r>
          </a:p>
          <a:p>
            <a:pPr lvl="1"/>
            <a:r>
              <a:rPr lang="fr-FR" sz="1200" b="1" dirty="0" err="1" smtClean="0"/>
              <a:t>fab</a:t>
            </a:r>
            <a:r>
              <a:rPr lang="fr-FR" sz="1200" dirty="0" smtClean="0"/>
              <a:t>		Administrateur </a:t>
            </a:r>
          </a:p>
          <a:p>
            <a:pPr lvl="1"/>
            <a:r>
              <a:rPr lang="fr-FR" sz="1200" b="1" dirty="0" err="1" smtClean="0"/>
              <a:t>jf</a:t>
            </a:r>
            <a:r>
              <a:rPr lang="fr-FR" sz="1200" dirty="0" smtClean="0"/>
              <a:t>		Utilisateur de référence et du logiciel  (à ne pas utiliser en principe)</a:t>
            </a:r>
          </a:p>
          <a:p>
            <a:pPr lvl="1"/>
            <a:r>
              <a:rPr lang="fr-FR" sz="1200" b="1" dirty="0" smtClean="0"/>
              <a:t>section_1 </a:t>
            </a:r>
          </a:p>
          <a:p>
            <a:pPr lvl="1"/>
            <a:r>
              <a:rPr lang="fr-FR" sz="1200" b="1" dirty="0" smtClean="0"/>
              <a:t>section_2 </a:t>
            </a:r>
            <a:r>
              <a:rPr lang="fr-FR" sz="1200" dirty="0" smtClean="0"/>
              <a:t>	Deux utilisateurs opérationnels</a:t>
            </a:r>
          </a:p>
          <a:p>
            <a:endParaRPr lang="fr-FR" sz="1200" dirty="0"/>
          </a:p>
          <a:p>
            <a:r>
              <a:rPr lang="fr-FR" dirty="0" smtClean="0"/>
              <a:t>Se connecter au compte administrateur </a:t>
            </a:r>
            <a:r>
              <a:rPr lang="fr-FR" b="1" dirty="0" err="1" smtClean="0"/>
              <a:t>fab</a:t>
            </a:r>
            <a:r>
              <a:rPr lang="fr-FR" dirty="0" smtClean="0"/>
              <a:t> avec le mot de passe communiqué par la DSI.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5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fnicol\Desktop\screenshots\Screenshot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6" r="65651"/>
          <a:stretch/>
        </p:blipFill>
        <p:spPr bwMode="auto">
          <a:xfrm>
            <a:off x="4860600" y="1478280"/>
            <a:ext cx="3429960" cy="470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smtClean="0"/>
              <a:t>2.3  Accéder à la configuration (1)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87624" y="4150729"/>
            <a:ext cx="3024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 connecter à l’administrateur </a:t>
            </a:r>
            <a:r>
              <a:rPr lang="fr-FR" dirty="0" err="1" smtClean="0"/>
              <a:t>fab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Cliquer sur le menu K, </a:t>
            </a:r>
            <a:r>
              <a:rPr lang="fr-FR" dirty="0" smtClean="0"/>
              <a:t>entouré en bleu (analogue </a:t>
            </a:r>
            <a:r>
              <a:rPr lang="fr-FR" dirty="0" smtClean="0"/>
              <a:t>du menu démarrer de </a:t>
            </a:r>
            <a:r>
              <a:rPr lang="fr-FR" dirty="0" smtClean="0"/>
              <a:t>Windows).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23</a:t>
            </a:fld>
            <a:endParaRPr lang="fr-FR"/>
          </a:p>
        </p:txBody>
      </p:sp>
      <p:sp>
        <p:nvSpPr>
          <p:cNvPr id="2" name="Ellipse 1"/>
          <p:cNvSpPr/>
          <p:nvPr/>
        </p:nvSpPr>
        <p:spPr>
          <a:xfrm>
            <a:off x="4716016" y="5949280"/>
            <a:ext cx="43204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78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2.4  Accéder à la configuration (2)</a:t>
            </a:r>
            <a:endParaRPr lang="fr-FR" dirty="0"/>
          </a:p>
        </p:txBody>
      </p:sp>
      <p:pic>
        <p:nvPicPr>
          <p:cNvPr id="2050" name="Picture 2" descr="C:\Users\fnicol\Desktop\screenshots\Screenshot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277" y="2348880"/>
            <a:ext cx="6503621" cy="406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82815" y="5590981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Cliquer sur Ordinateur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 flipH="1" flipV="1">
            <a:off x="3851920" y="4221088"/>
            <a:ext cx="1898175" cy="17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2034425" y="5940864"/>
            <a:ext cx="1457455" cy="11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24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796136" y="3687415"/>
            <a:ext cx="201622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Puis sur Configuration du système</a:t>
            </a:r>
          </a:p>
        </p:txBody>
      </p:sp>
    </p:spTree>
    <p:extLst>
      <p:ext uri="{BB962C8B-B14F-4D97-AF65-F5344CB8AC3E}">
        <p14:creationId xmlns:p14="http://schemas.microsoft.com/office/powerpoint/2010/main" val="14342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2.5  Configurer le réseau (1)</a:t>
            </a:r>
            <a:endParaRPr lang="fr-FR" dirty="0"/>
          </a:p>
        </p:txBody>
      </p:sp>
      <p:pic>
        <p:nvPicPr>
          <p:cNvPr id="3074" name="Picture 2" descr="C:\Users\fnicol\Desktop\screenshots\Screenshot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40" b="3121"/>
          <a:stretch/>
        </p:blipFill>
        <p:spPr bwMode="auto">
          <a:xfrm>
            <a:off x="4456764" y="1268760"/>
            <a:ext cx="4483089" cy="498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827584" y="465313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Cliquer sur Configuration dans la rubrique Réseau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08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2.6  Configurer le réseau (2)</a:t>
            </a:r>
            <a:endParaRPr lang="fr-FR" dirty="0"/>
          </a:p>
        </p:txBody>
      </p:sp>
      <p:pic>
        <p:nvPicPr>
          <p:cNvPr id="4098" name="Picture 2" descr="C:\Users\fnicol\Desktop\screenshots\Screenshot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" r="44748" b="11756"/>
          <a:stretch/>
        </p:blipFill>
        <p:spPr bwMode="auto">
          <a:xfrm>
            <a:off x="4283968" y="1455689"/>
            <a:ext cx="4739382" cy="452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827584" y="1844824"/>
            <a:ext cx="3312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Cliquer sur </a:t>
            </a:r>
            <a:r>
              <a:rPr lang="fr-FR" b="1" dirty="0" smtClean="0"/>
              <a:t>Serveur mandataire </a:t>
            </a:r>
            <a:r>
              <a:rPr lang="fr-FR" dirty="0" smtClean="0"/>
              <a:t>(proxy)</a:t>
            </a:r>
          </a:p>
          <a:p>
            <a:endParaRPr lang="fr-FR" dirty="0" smtClean="0"/>
          </a:p>
          <a:p>
            <a:r>
              <a:rPr lang="fr-FR" dirty="0" smtClean="0"/>
              <a:t>Cliquer sur </a:t>
            </a:r>
            <a:r>
              <a:rPr lang="fr-FR" b="1" dirty="0" smtClean="0"/>
              <a:t>Utiliser la configuration manuellement spécifiée…</a:t>
            </a:r>
          </a:p>
          <a:p>
            <a:endParaRPr lang="fr-FR" dirty="0" smtClean="0"/>
          </a:p>
          <a:p>
            <a:r>
              <a:rPr lang="fr-FR" dirty="0" smtClean="0"/>
              <a:t>Les réglages de proxy sont déjà paramétrés.</a:t>
            </a:r>
          </a:p>
          <a:p>
            <a:endParaRPr lang="fr-FR" dirty="0"/>
          </a:p>
          <a:p>
            <a:r>
              <a:rPr lang="fr-FR" dirty="0" smtClean="0"/>
              <a:t>Cliquer sur </a:t>
            </a:r>
            <a:r>
              <a:rPr lang="fr-FR" b="1" dirty="0" err="1" smtClean="0"/>
              <a:t>Apply</a:t>
            </a:r>
            <a:r>
              <a:rPr lang="fr-FR" dirty="0" smtClean="0"/>
              <a:t> et fermer les fenêtres.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7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7109" y="46305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sz="3100" dirty="0" smtClean="0"/>
              <a:t>2.7 </a:t>
            </a:r>
            <a:r>
              <a:rPr lang="fr-FR" dirty="0" smtClean="0"/>
              <a:t> </a:t>
            </a:r>
            <a:r>
              <a:rPr lang="fr-FR" sz="3100" dirty="0" smtClean="0"/>
              <a:t>Paramétrer le gestionnaire de code source GIT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5123" name="Picture 3" descr="C:\Users\fnicol\Desktop\screenshots\Screenshot_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0" t="1353" r="35979" b="15401"/>
          <a:stretch/>
        </p:blipFill>
        <p:spPr bwMode="auto">
          <a:xfrm>
            <a:off x="3779912" y="1547889"/>
            <a:ext cx="5168900" cy="44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11228" y="2420888"/>
            <a:ext cx="3528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Sur le bureau cliquer sur </a:t>
            </a:r>
            <a:r>
              <a:rPr lang="fr-FR" b="1" dirty="0" err="1" smtClean="0"/>
              <a:t>Konsole</a:t>
            </a:r>
            <a:endParaRPr lang="fr-FR" b="1" dirty="0" smtClean="0"/>
          </a:p>
          <a:p>
            <a:endParaRPr lang="fr-FR" dirty="0"/>
          </a:p>
          <a:p>
            <a:r>
              <a:rPr lang="fr-FR" dirty="0" smtClean="0"/>
              <a:t>Dans la console rentrer la commande comme sur l’image.</a:t>
            </a:r>
          </a:p>
          <a:p>
            <a:endParaRPr lang="fr-FR" dirty="0"/>
          </a:p>
          <a:p>
            <a:r>
              <a:rPr lang="fr-FR" dirty="0" smtClean="0"/>
              <a:t>A la droite de </a:t>
            </a:r>
            <a:r>
              <a:rPr lang="fr-FR" b="1" dirty="0" err="1" smtClean="0"/>
              <a:t>http.proxy</a:t>
            </a:r>
            <a:r>
              <a:rPr lang="fr-FR" dirty="0" smtClean="0"/>
              <a:t> doit figurer l’adresse du proxy de l’institution, comme sur la diapo précédente.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3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2.8  L’icône Actualiser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28</a:t>
            </a:fld>
            <a:endParaRPr lang="fr-FR"/>
          </a:p>
        </p:txBody>
      </p:sp>
      <p:pic>
        <p:nvPicPr>
          <p:cNvPr id="6146" name="Picture 2" descr="C:\Users\fnicol\Desktop\screenshots\Screenshot_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91" b="53607"/>
          <a:stretch/>
        </p:blipFill>
        <p:spPr bwMode="auto">
          <a:xfrm>
            <a:off x="2141239" y="2780928"/>
            <a:ext cx="4789513" cy="313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295635" y="208304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Cliquer sur l’icône </a:t>
            </a:r>
            <a:r>
              <a:rPr lang="fr-FR" b="1" dirty="0" smtClean="0"/>
              <a:t>Actualiser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5286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2.9  Vérifier la fin de l’opération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29</a:t>
            </a:fld>
            <a:endParaRPr lang="fr-FR"/>
          </a:p>
        </p:txBody>
      </p:sp>
      <p:pic>
        <p:nvPicPr>
          <p:cNvPr id="7170" name="Picture 2" descr="C:\Users\fnicol\Desktop\screenshots\Screenshot_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" r="41202" b="61977"/>
          <a:stretch/>
        </p:blipFill>
        <p:spPr bwMode="auto">
          <a:xfrm>
            <a:off x="1681200" y="2114759"/>
            <a:ext cx="5781600" cy="200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259632" y="146842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Lorsque le dialogue se termine, rentrer une touche comme indiqué sur la console.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51620" y="4437112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Répéter l’actualisation </a:t>
            </a:r>
            <a:r>
              <a:rPr lang="fr-FR" dirty="0" smtClean="0">
                <a:solidFill>
                  <a:srgbClr val="FF0000"/>
                </a:solidFill>
              </a:rPr>
              <a:t>une deuxième fois </a:t>
            </a:r>
            <a:r>
              <a:rPr lang="fr-FR" dirty="0" smtClean="0"/>
              <a:t>en cliquant sur l’icône </a:t>
            </a:r>
            <a:r>
              <a:rPr lang="fr-FR" b="1" dirty="0" smtClean="0"/>
              <a:t>Actualiser</a:t>
            </a:r>
            <a:r>
              <a:rPr lang="fr-FR" dirty="0" smtClean="0"/>
              <a:t> du bureau. </a:t>
            </a:r>
          </a:p>
          <a:p>
            <a:r>
              <a:rPr lang="fr-FR" dirty="0" smtClean="0"/>
              <a:t>Entrer le mot de passe quand il vous est demandé</a:t>
            </a:r>
            <a:r>
              <a:rPr lang="fr-FR" dirty="0" smtClean="0"/>
              <a:t>.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910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1.1  Lancer le clonage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3</a:t>
            </a:fld>
            <a:endParaRPr lang="fr-FR"/>
          </a:p>
        </p:txBody>
      </p:sp>
      <p:pic>
        <p:nvPicPr>
          <p:cNvPr id="1026" name="Picture 2" descr="C:\Users\fnicol\Desktop\screenshots\Camera\1\20161026_11105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7" t="30743" r="34775" b="30843"/>
          <a:stretch/>
        </p:blipFill>
        <p:spPr bwMode="auto">
          <a:xfrm>
            <a:off x="5090983" y="1927654"/>
            <a:ext cx="2751439" cy="173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619672" y="1681650"/>
            <a:ext cx="31683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Démarrer le PC.</a:t>
            </a:r>
          </a:p>
          <a:p>
            <a:r>
              <a:rPr lang="fr-FR" dirty="0" smtClean="0"/>
              <a:t>Appuyer immédiatement sur la touche F12.</a:t>
            </a:r>
          </a:p>
          <a:p>
            <a:endParaRPr lang="fr-FR" dirty="0" smtClean="0"/>
          </a:p>
          <a:p>
            <a:r>
              <a:rPr lang="fr-FR" dirty="0" smtClean="0"/>
              <a:t>L’écran ci-contre s ’affiche.</a:t>
            </a:r>
          </a:p>
          <a:p>
            <a:endParaRPr lang="fr-FR" dirty="0" smtClean="0"/>
          </a:p>
          <a:p>
            <a:r>
              <a:rPr lang="fr-FR" dirty="0" smtClean="0"/>
              <a:t>Insérer </a:t>
            </a:r>
            <a:r>
              <a:rPr lang="fr-FR" dirty="0"/>
              <a:t>le disque optique dans le lecteur.</a:t>
            </a:r>
          </a:p>
          <a:p>
            <a:r>
              <a:rPr lang="fr-FR" dirty="0" smtClean="0"/>
              <a:t>Avec les touches de navigation descendre jusqu’à </a:t>
            </a:r>
          </a:p>
          <a:p>
            <a:endParaRPr lang="fr-FR" dirty="0" smtClean="0"/>
          </a:p>
          <a:p>
            <a:r>
              <a:rPr lang="fr-FR" b="1" dirty="0" err="1" smtClean="0"/>
              <a:t>Legacy</a:t>
            </a:r>
            <a:r>
              <a:rPr lang="fr-FR" b="1" dirty="0" smtClean="0"/>
              <a:t>: HL-DT-ST</a:t>
            </a:r>
          </a:p>
          <a:p>
            <a:endParaRPr lang="fr-FR" b="1" dirty="0"/>
          </a:p>
          <a:p>
            <a:r>
              <a:rPr lang="fr-FR" dirty="0" smtClean="0"/>
              <a:t>qui permet de démarrer sur le lecteur de disque optique.</a:t>
            </a:r>
          </a:p>
          <a:p>
            <a:r>
              <a:rPr lang="fr-FR" dirty="0" smtClean="0"/>
              <a:t>Taper sur</a:t>
            </a:r>
            <a:r>
              <a:rPr lang="fr-FR" b="1" dirty="0" smtClean="0"/>
              <a:t> Entrée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1027" name="Picture 3" descr="C:\Users\fnicol\Desktop\screenshots\Camera\1\20161026_11110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4" t="36517" r="33594" b="26958"/>
          <a:stretch/>
        </p:blipFill>
        <p:spPr bwMode="auto">
          <a:xfrm>
            <a:off x="5165125" y="4293096"/>
            <a:ext cx="2677298" cy="171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1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2.10  Eteindre le PC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30</a:t>
            </a:fld>
            <a:endParaRPr lang="fr-FR"/>
          </a:p>
        </p:txBody>
      </p:sp>
      <p:pic>
        <p:nvPicPr>
          <p:cNvPr id="1026" name="Picture 2" descr="E:\Screenshot_20161026_1215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43"/>
          <a:stretch/>
        </p:blipFill>
        <p:spPr bwMode="auto">
          <a:xfrm>
            <a:off x="5580112" y="1602904"/>
            <a:ext cx="2491308" cy="498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963741" y="1700808"/>
            <a:ext cx="36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Pour éteindre le PC, cliquer sur le menu K, entouré en bleu,</a:t>
            </a:r>
          </a:p>
          <a:p>
            <a:r>
              <a:rPr lang="fr-FR" dirty="0"/>
              <a:t> </a:t>
            </a:r>
            <a:r>
              <a:rPr lang="fr-FR" dirty="0" smtClean="0"/>
              <a:t>  puis sur </a:t>
            </a:r>
            <a:r>
              <a:rPr lang="fr-FR" b="1" dirty="0" smtClean="0"/>
              <a:t>Quitter,</a:t>
            </a:r>
          </a:p>
          <a:p>
            <a:r>
              <a:rPr lang="fr-FR" dirty="0"/>
              <a:t> </a:t>
            </a:r>
            <a:r>
              <a:rPr lang="fr-FR" dirty="0" smtClean="0"/>
              <a:t>  puis sur </a:t>
            </a:r>
            <a:r>
              <a:rPr lang="fr-FR" sz="1600" b="1" dirty="0" smtClean="0"/>
              <a:t>É</a:t>
            </a:r>
            <a:r>
              <a:rPr lang="fr-FR" b="1" dirty="0" smtClean="0"/>
              <a:t>teindre.</a:t>
            </a:r>
            <a:endParaRPr lang="fr-FR" b="1" dirty="0"/>
          </a:p>
        </p:txBody>
      </p:sp>
      <p:sp>
        <p:nvSpPr>
          <p:cNvPr id="5" name="Ellipse 4"/>
          <p:cNvSpPr/>
          <p:nvPr/>
        </p:nvSpPr>
        <p:spPr>
          <a:xfrm>
            <a:off x="5436096" y="6381328"/>
            <a:ext cx="576064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76038" y="37170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Déconnecter le câble « réseau » du port Ethernet. </a:t>
            </a:r>
          </a:p>
          <a:p>
            <a:r>
              <a:rPr lang="fr-FR" dirty="0">
                <a:solidFill>
                  <a:srgbClr val="FF0000"/>
                </a:solidFill>
              </a:rPr>
              <a:t>Laisser la clé USB3 en place.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81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3.  Tester le logiciel </a:t>
            </a:r>
            <a:r>
              <a:rPr lang="fr-FR" dirty="0" err="1" smtClean="0"/>
              <a:t>Altaïr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31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403648" y="1484784"/>
            <a:ext cx="64087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Les tests de cette section ont pour objectif de vérifier que les étapes précédentes ont permis d’installer une plateforme fonctionnelle.</a:t>
            </a:r>
          </a:p>
          <a:p>
            <a:pPr algn="just"/>
            <a:endParaRPr lang="fr-FR" dirty="0" smtClean="0"/>
          </a:p>
          <a:p>
            <a:pPr algn="just"/>
            <a:r>
              <a:rPr lang="fr-FR" dirty="0" smtClean="0"/>
              <a:t>Démarrer le PC et se connecter à l’administrateur </a:t>
            </a:r>
            <a:r>
              <a:rPr lang="fr-FR" b="1" dirty="0" err="1" smtClean="0"/>
              <a:t>fab</a:t>
            </a:r>
            <a:r>
              <a:rPr lang="fr-FR" dirty="0" smtClean="0"/>
              <a:t> comme indiqué sur la diapo 2.2.</a:t>
            </a:r>
          </a:p>
          <a:p>
            <a:pPr algn="just"/>
            <a:r>
              <a:rPr lang="fr-FR" dirty="0" smtClean="0"/>
              <a:t>Attention à partir de cette étape 3 et à l’avenir, à l’étape de connexion, l’administrateur </a:t>
            </a:r>
            <a:r>
              <a:rPr lang="fr-FR" b="1" dirty="0" err="1" smtClean="0"/>
              <a:t>fab</a:t>
            </a:r>
            <a:r>
              <a:rPr lang="fr-FR" dirty="0" smtClean="0"/>
              <a:t> doit :</a:t>
            </a:r>
          </a:p>
          <a:p>
            <a:pPr algn="just"/>
            <a:endParaRPr lang="fr-FR" dirty="0" smtClean="0"/>
          </a:p>
          <a:p>
            <a:pPr algn="just"/>
            <a:r>
              <a:rPr lang="fr-FR" dirty="0" smtClean="0">
                <a:solidFill>
                  <a:srgbClr val="FF0000"/>
                </a:solidFill>
              </a:rPr>
              <a:t>Rentrer son mot de passe.</a:t>
            </a:r>
          </a:p>
          <a:p>
            <a:pPr algn="just"/>
            <a:r>
              <a:rPr lang="fr-FR" dirty="0" smtClean="0">
                <a:solidFill>
                  <a:srgbClr val="FF0000"/>
                </a:solidFill>
              </a:rPr>
              <a:t>Taper sur </a:t>
            </a:r>
            <a:r>
              <a:rPr lang="fr-FR" b="1" dirty="0" smtClean="0">
                <a:solidFill>
                  <a:srgbClr val="FF0000"/>
                </a:solidFill>
              </a:rPr>
              <a:t>Entrée</a:t>
            </a:r>
            <a:r>
              <a:rPr lang="fr-FR" dirty="0" smtClean="0">
                <a:solidFill>
                  <a:srgbClr val="FF0000"/>
                </a:solidFill>
              </a:rPr>
              <a:t>.</a:t>
            </a:r>
          </a:p>
          <a:p>
            <a:pPr algn="just"/>
            <a:r>
              <a:rPr lang="fr-FR" dirty="0" smtClean="0">
                <a:solidFill>
                  <a:srgbClr val="FF0000"/>
                </a:solidFill>
              </a:rPr>
              <a:t>Puis après quelques secondes 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F0000"/>
                </a:solidFill>
              </a:rPr>
              <a:t>Taper simultanément sur les touches </a:t>
            </a:r>
            <a:r>
              <a:rPr lang="fr-FR" b="1" dirty="0" smtClean="0">
                <a:solidFill>
                  <a:srgbClr val="FF0000"/>
                </a:solidFill>
              </a:rPr>
              <a:t>Ctrl</a:t>
            </a:r>
            <a:r>
              <a:rPr lang="fr-FR" dirty="0" smtClean="0">
                <a:solidFill>
                  <a:srgbClr val="FF0000"/>
                </a:solidFill>
              </a:rPr>
              <a:t>, </a:t>
            </a:r>
            <a:r>
              <a:rPr lang="fr-FR" b="1" dirty="0" smtClean="0">
                <a:solidFill>
                  <a:srgbClr val="FF0000"/>
                </a:solidFill>
              </a:rPr>
              <a:t>Alt</a:t>
            </a:r>
            <a:r>
              <a:rPr lang="fr-FR" dirty="0" smtClean="0">
                <a:solidFill>
                  <a:srgbClr val="FF0000"/>
                </a:solidFill>
              </a:rPr>
              <a:t> et </a:t>
            </a:r>
            <a:r>
              <a:rPr lang="fr-FR" b="1" dirty="0" smtClean="0">
                <a:solidFill>
                  <a:srgbClr val="FF0000"/>
                </a:solidFill>
              </a:rPr>
              <a:t>F7</a:t>
            </a:r>
            <a:r>
              <a:rPr lang="fr-FR" dirty="0" smtClean="0">
                <a:solidFill>
                  <a:srgbClr val="FF0000"/>
                </a:solidFill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F0000"/>
                </a:solidFill>
              </a:rPr>
              <a:t>Puis taper simultanément sur les touches </a:t>
            </a:r>
            <a:r>
              <a:rPr lang="fr-FR" b="1" dirty="0" smtClean="0">
                <a:solidFill>
                  <a:srgbClr val="FF0000"/>
                </a:solidFill>
              </a:rPr>
              <a:t>Ctrl</a:t>
            </a:r>
            <a:r>
              <a:rPr lang="fr-FR" dirty="0" smtClean="0">
                <a:solidFill>
                  <a:srgbClr val="FF0000"/>
                </a:solidFill>
              </a:rPr>
              <a:t>, </a:t>
            </a:r>
            <a:r>
              <a:rPr lang="fr-FR" b="1" dirty="0" smtClean="0">
                <a:solidFill>
                  <a:srgbClr val="FF0000"/>
                </a:solidFill>
              </a:rPr>
              <a:t>Alt</a:t>
            </a:r>
            <a:r>
              <a:rPr lang="fr-FR" dirty="0" smtClean="0">
                <a:solidFill>
                  <a:srgbClr val="FF0000"/>
                </a:solidFill>
              </a:rPr>
              <a:t> et </a:t>
            </a:r>
            <a:r>
              <a:rPr lang="fr-FR" b="1" dirty="0" smtClean="0">
                <a:solidFill>
                  <a:srgbClr val="FF0000"/>
                </a:solidFill>
              </a:rPr>
              <a:t>F1</a:t>
            </a:r>
            <a:r>
              <a:rPr lang="fr-FR" dirty="0" smtClean="0">
                <a:solidFill>
                  <a:srgbClr val="FF0000"/>
                </a:solidFill>
              </a:rPr>
              <a:t>.</a:t>
            </a:r>
          </a:p>
          <a:p>
            <a:pPr lvl="1" algn="just"/>
            <a:r>
              <a:rPr lang="fr-FR" dirty="0" smtClean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fr-FR" dirty="0" smtClean="0"/>
              <a:t>Ces combinaisons de touches ne concernent  pas les utilisateurs opérationnels </a:t>
            </a:r>
            <a:r>
              <a:rPr lang="fr-FR" b="1" dirty="0" smtClean="0"/>
              <a:t>section_1</a:t>
            </a:r>
            <a:r>
              <a:rPr lang="fr-FR" dirty="0" smtClean="0"/>
              <a:t>, </a:t>
            </a:r>
            <a:r>
              <a:rPr lang="fr-FR" b="1" dirty="0" smtClean="0"/>
              <a:t>section2</a:t>
            </a:r>
            <a:r>
              <a:rPr lang="fr-FR" dirty="0" smtClean="0"/>
              <a:t>, et tous ceux qui seront créés par la suite.</a:t>
            </a:r>
          </a:p>
          <a:p>
            <a:pPr algn="just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403648" y="4023940"/>
            <a:ext cx="6408712" cy="14212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357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3.1  L’icône </a:t>
            </a:r>
            <a:r>
              <a:rPr lang="fr-FR" dirty="0" err="1" smtClean="0"/>
              <a:t>Altaïr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32</a:t>
            </a:fld>
            <a:endParaRPr lang="fr-FR"/>
          </a:p>
        </p:txBody>
      </p:sp>
      <p:pic>
        <p:nvPicPr>
          <p:cNvPr id="9218" name="Picture 2" descr="C:\Users\fnicol\Desktop\screenshots\Screenshot_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" r="32068" b="56901"/>
          <a:stretch/>
        </p:blipFill>
        <p:spPr bwMode="auto">
          <a:xfrm>
            <a:off x="2699792" y="2492896"/>
            <a:ext cx="5920691" cy="235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67544" y="2636912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l’affichage du bureau, </a:t>
            </a:r>
          </a:p>
          <a:p>
            <a:r>
              <a:rPr lang="fr-FR" dirty="0" smtClean="0"/>
              <a:t>cliquer sur l’icône </a:t>
            </a:r>
            <a:r>
              <a:rPr lang="fr-FR" b="1" dirty="0" smtClean="0"/>
              <a:t>A</a:t>
            </a:r>
            <a:r>
              <a:rPr lang="fr-FR" dirty="0" smtClean="0"/>
              <a:t> bleue.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72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534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3.2  Importer les données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33</a:t>
            </a:fld>
            <a:endParaRPr lang="fr-FR"/>
          </a:p>
        </p:txBody>
      </p:sp>
      <p:pic>
        <p:nvPicPr>
          <p:cNvPr id="10242" name="Picture 2" descr="C:\Users\fnicol\Desktop\screenshots\Screenshot_1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5" t="16547" r="45490" b="48881"/>
          <a:stretch/>
        </p:blipFill>
        <p:spPr bwMode="auto">
          <a:xfrm>
            <a:off x="1619672" y="2739138"/>
            <a:ext cx="7202934" cy="361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91580" y="1093155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Sélectionner un répertoire de données Anonyme… quelconque, indiqué dans l’arborescence de gauche (cliquer par exemple sur le répertoire surligné en bleu). </a:t>
            </a:r>
          </a:p>
          <a:p>
            <a:endParaRPr lang="fr-FR" dirty="0"/>
          </a:p>
          <a:p>
            <a:r>
              <a:rPr lang="fr-FR" dirty="0" smtClean="0"/>
              <a:t>Puis cliquer sur l’icône d’importation 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3995936" y="2492896"/>
            <a:ext cx="1008112" cy="20548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27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3.3  Vérifier les onglets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34</a:t>
            </a:fld>
            <a:endParaRPr lang="fr-FR"/>
          </a:p>
        </p:txBody>
      </p:sp>
      <p:pic>
        <p:nvPicPr>
          <p:cNvPr id="11266" name="Picture 2" descr="C:\Users\fnicol\Desktop\screenshots\Screenshot_1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16442" r="33080" b="13482"/>
          <a:stretch/>
        </p:blipFill>
        <p:spPr bwMode="auto">
          <a:xfrm>
            <a:off x="2843808" y="1550350"/>
            <a:ext cx="6076341" cy="48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90048" y="2959099"/>
            <a:ext cx="2456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onglets par année sont automatiquement générés.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2843808" y="2568161"/>
            <a:ext cx="3600400" cy="576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8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3.4  Lancer l’extraction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35</a:t>
            </a:fld>
            <a:endParaRPr lang="fr-FR"/>
          </a:p>
        </p:txBody>
      </p:sp>
      <p:pic>
        <p:nvPicPr>
          <p:cNvPr id="12290" name="Picture 2" descr="C:\Users\fnicol\Desktop\screenshots\Screenshot_1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3" t="15701" r="22145" b="43735"/>
          <a:stretch/>
        </p:blipFill>
        <p:spPr bwMode="auto">
          <a:xfrm>
            <a:off x="2157412" y="2800886"/>
            <a:ext cx="4829175" cy="40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259632" y="1682805"/>
            <a:ext cx="77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Cliquer sur l’icône </a:t>
            </a:r>
            <a:r>
              <a:rPr lang="fr-FR" b="1" dirty="0" smtClean="0"/>
              <a:t>CSV</a:t>
            </a:r>
            <a:r>
              <a:rPr lang="fr-FR" dirty="0" smtClean="0"/>
              <a:t> qui permet de créer la base de données au format .csv</a:t>
            </a:r>
          </a:p>
          <a:p>
            <a:endParaRPr lang="fr-FR" dirty="0" smtClean="0"/>
          </a:p>
          <a:p>
            <a:r>
              <a:rPr lang="fr-FR" dirty="0" smtClean="0"/>
              <a:t>(ou bien appuyer simultanément sur les touches Ctrl et B)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3851920" y="2665249"/>
            <a:ext cx="648072" cy="691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26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3.5  Vérifier la fin de l’extraction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36</a:t>
            </a:fld>
            <a:endParaRPr lang="fr-FR"/>
          </a:p>
        </p:txBody>
      </p:sp>
      <p:pic>
        <p:nvPicPr>
          <p:cNvPr id="13314" name="Picture 2" descr="C:\Users\fnicol\Desktop\screenshots\Screenshot_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1" t="16517" r="19435" b="13540"/>
          <a:stretch/>
        </p:blipFill>
        <p:spPr bwMode="auto">
          <a:xfrm>
            <a:off x="1116785" y="2204864"/>
            <a:ext cx="7062787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1484784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la fin d’un test réussi apparaît le message  « Terminé. »  dans l’onglet des messages, suivi du répertoire des bases de données .csv et de leur taille.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92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3.6  Lancer </a:t>
            </a:r>
            <a:r>
              <a:rPr lang="fr-FR" dirty="0" err="1" smtClean="0"/>
              <a:t>RStudio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37</a:t>
            </a:fld>
            <a:endParaRPr lang="fr-FR"/>
          </a:p>
        </p:txBody>
      </p:sp>
      <p:pic>
        <p:nvPicPr>
          <p:cNvPr id="14338" name="Picture 2" descr="E:\screenshots\Screenshot_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5" t="15701" r="24424" b="43367"/>
          <a:stretch/>
        </p:blipFill>
        <p:spPr bwMode="auto">
          <a:xfrm>
            <a:off x="4067944" y="2279224"/>
            <a:ext cx="4499429" cy="409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83568" y="2276872"/>
            <a:ext cx="2808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Ensuite lancer l’analyse des données en cliquant sur l’icône bleue </a:t>
            </a:r>
            <a:r>
              <a:rPr lang="fr-FR" b="1" dirty="0" smtClean="0"/>
              <a:t>A</a:t>
            </a:r>
            <a:r>
              <a:rPr lang="fr-FR" dirty="0" smtClean="0"/>
              <a:t> dans la barre des icônes</a:t>
            </a:r>
          </a:p>
          <a:p>
            <a:endParaRPr lang="fr-FR" dirty="0" smtClean="0"/>
          </a:p>
          <a:p>
            <a:r>
              <a:rPr lang="fr-FR" dirty="0" smtClean="0"/>
              <a:t>(ou en appuyant simultanément sur  les touches Ctrl et R)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83568" y="141277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Les diapos 3.6 à 3.9 incluses ne concernent que les chambres suivantes :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Auvergne-Rhône-Alpes, Bretagne, Ile-de-France, La Réunion, Occitanie.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0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3.7  Générer les rapports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38</a:t>
            </a:fld>
            <a:endParaRPr lang="fr-FR"/>
          </a:p>
        </p:txBody>
      </p:sp>
      <p:pic>
        <p:nvPicPr>
          <p:cNvPr id="15362" name="Picture 2" descr="E:\screenshots\Screenshot_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9" t="-1121" r="48373" b="40897"/>
          <a:stretch/>
        </p:blipFill>
        <p:spPr bwMode="auto">
          <a:xfrm>
            <a:off x="2483768" y="1512000"/>
            <a:ext cx="6610602" cy="46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23528" y="2204864"/>
            <a:ext cx="22322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L’interface </a:t>
            </a:r>
            <a:r>
              <a:rPr lang="fr-FR" dirty="0" err="1" smtClean="0"/>
              <a:t>RStudio</a:t>
            </a:r>
            <a:r>
              <a:rPr lang="fr-FR" dirty="0" smtClean="0"/>
              <a:t> se lance, appuyer sur l’icône </a:t>
            </a:r>
            <a:r>
              <a:rPr lang="fr-FR" b="1" dirty="0" smtClean="0"/>
              <a:t>Source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La diapo suivante montre l’écran à la fin de l’exécution : le rapport PDF est affiché.</a:t>
            </a:r>
          </a:p>
          <a:p>
            <a:endParaRPr lang="fr-FR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9451"/>
            <a:ext cx="550742" cy="425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3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3.8  L’affichage du rapport PDF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39</a:t>
            </a:fld>
            <a:endParaRPr lang="fr-FR"/>
          </a:p>
        </p:txBody>
      </p:sp>
      <p:pic>
        <p:nvPicPr>
          <p:cNvPr id="16386" name="Picture 2" descr="E:\screenshots\Screenshot_1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011"/>
          <a:stretch/>
        </p:blipFill>
        <p:spPr bwMode="auto">
          <a:xfrm>
            <a:off x="323528" y="1521778"/>
            <a:ext cx="8538173" cy="47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23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1.2 Démarrer </a:t>
            </a:r>
            <a:r>
              <a:rPr lang="fr-FR" dirty="0" err="1" smtClean="0"/>
              <a:t>Clonezilla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4</a:t>
            </a:fld>
            <a:endParaRPr lang="fr-FR"/>
          </a:p>
        </p:txBody>
      </p:sp>
      <p:pic>
        <p:nvPicPr>
          <p:cNvPr id="2050" name="Picture 2" descr="C:\Users\fnicol\Desktop\screenshots\Camera\1\20161026_1111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2" t="9008" r="10609" b="4453"/>
          <a:stretch/>
        </p:blipFill>
        <p:spPr bwMode="auto">
          <a:xfrm>
            <a:off x="3347864" y="2170292"/>
            <a:ext cx="5117298" cy="335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39552" y="1988840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L’écran de démarrage de </a:t>
            </a:r>
            <a:r>
              <a:rPr lang="fr-FR" dirty="0" err="1" smtClean="0"/>
              <a:t>Clonezilla</a:t>
            </a:r>
            <a:r>
              <a:rPr lang="fr-FR" dirty="0" smtClean="0"/>
              <a:t>  s’affiche. Taper sur </a:t>
            </a:r>
            <a:r>
              <a:rPr lang="fr-FR" b="1" dirty="0" smtClean="0"/>
              <a:t>Entrée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8295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3.9  L’affichage du rapport ODT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40</a:t>
            </a:fld>
            <a:endParaRPr lang="fr-FR"/>
          </a:p>
        </p:txBody>
      </p:sp>
      <p:pic>
        <p:nvPicPr>
          <p:cNvPr id="17410" name="Picture 2" descr="E:\screenshots\Screenshot_1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4" b="8517"/>
          <a:stretch/>
        </p:blipFill>
        <p:spPr bwMode="auto">
          <a:xfrm>
            <a:off x="2641248" y="2636912"/>
            <a:ext cx="6166106" cy="374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27584" y="1484784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Fermer le rapport PDF. Le rapport au format ODT est ensuite affiché. Un rapport au format MS-Word est également généré (mais pas affiché). Fermer les applications.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39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41</a:t>
            </a:fld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4.  Créer les comptes utilisateurs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691680" y="2348880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création de comptes utilisateurs n’est nécessaire que si plus de deux sections utilisent l’application.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Deux comptes utilisateur par défaut sont déjà installés :  </a:t>
            </a:r>
            <a:r>
              <a:rPr lang="fr-FR" b="1" dirty="0" smtClean="0"/>
              <a:t>section_1</a:t>
            </a:r>
            <a:r>
              <a:rPr lang="fr-FR" dirty="0" smtClean="0"/>
              <a:t> et </a:t>
            </a:r>
            <a:r>
              <a:rPr lang="fr-FR" b="1" dirty="0" smtClean="0"/>
              <a:t>section_2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3529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4.1  Lancer le script de création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42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896211" y="1916832"/>
            <a:ext cx="4179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Lancer une </a:t>
            </a:r>
            <a:r>
              <a:rPr lang="fr-FR" dirty="0"/>
              <a:t>c</a:t>
            </a:r>
            <a:r>
              <a:rPr lang="fr-FR" dirty="0" smtClean="0"/>
              <a:t>onsole en cliquant sur l’icône </a:t>
            </a:r>
            <a:r>
              <a:rPr lang="fr-FR" dirty="0" err="1" smtClean="0"/>
              <a:t>Konsole</a:t>
            </a:r>
            <a:r>
              <a:rPr lang="fr-FR" dirty="0" smtClean="0"/>
              <a:t> du bureau.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53284" y="3679805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Taper : </a:t>
            </a:r>
            <a:r>
              <a:rPr lang="fr-FR" b="1" dirty="0" err="1" smtClean="0"/>
              <a:t>sudo</a:t>
            </a:r>
            <a:r>
              <a:rPr lang="fr-FR" b="1" dirty="0" smtClean="0"/>
              <a:t>  compte_utilisateur.sh</a:t>
            </a:r>
          </a:p>
          <a:p>
            <a:endParaRPr lang="fr-FR" dirty="0"/>
          </a:p>
          <a:p>
            <a:r>
              <a:rPr lang="fr-FR" dirty="0" smtClean="0"/>
              <a:t>Rentrer le mot de passe à l’invite.</a:t>
            </a:r>
          </a:p>
          <a:p>
            <a:endParaRPr lang="fr-FR" dirty="0"/>
          </a:p>
        </p:txBody>
      </p:sp>
      <p:pic>
        <p:nvPicPr>
          <p:cNvPr id="6" name="Picture 3" descr="C:\Users\fnicol\Desktop\screenshots\Screenshot_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" t="1353" r="60723" b="63040"/>
          <a:stretch/>
        </p:blipFill>
        <p:spPr bwMode="auto">
          <a:xfrm>
            <a:off x="5796136" y="1331792"/>
            <a:ext cx="3046485" cy="190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E:\Screenshot_20161026_115021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3822446" cy="30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43</a:t>
            </a:fld>
            <a:endParaRPr lang="fr-FR"/>
          </a:p>
        </p:txBody>
      </p:sp>
      <p:pic>
        <p:nvPicPr>
          <p:cNvPr id="18434" name="Picture 2" descr="E:\screenshots\Screenshot_2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551" r="16986" b="15225"/>
          <a:stretch/>
        </p:blipFill>
        <p:spPr bwMode="auto">
          <a:xfrm>
            <a:off x="225778" y="2276872"/>
            <a:ext cx="8917230" cy="116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4.2  Renseigner le nom d’utilisateur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67544" y="4077072"/>
            <a:ext cx="8568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console rappelle quelques règles portant sur la forme des noms de compte utilisateur. </a:t>
            </a:r>
          </a:p>
          <a:p>
            <a:endParaRPr lang="fr-FR" dirty="0"/>
          </a:p>
          <a:p>
            <a:r>
              <a:rPr lang="fr-FR" dirty="0" smtClean="0"/>
              <a:t>Rentrer le nom d’utilisateur voulu (par exemple : </a:t>
            </a:r>
            <a:r>
              <a:rPr lang="fr-FR" b="1" dirty="0" smtClean="0"/>
              <a:t>section_3</a:t>
            </a:r>
            <a:r>
              <a:rPr lang="fr-FR" dirty="0" smtClean="0"/>
              <a:t>) </a:t>
            </a:r>
          </a:p>
          <a:p>
            <a:r>
              <a:rPr lang="fr-FR" dirty="0"/>
              <a:t> </a:t>
            </a:r>
            <a:r>
              <a:rPr lang="fr-FR" dirty="0" smtClean="0"/>
              <a:t> puis Entrée,</a:t>
            </a:r>
          </a:p>
          <a:p>
            <a:r>
              <a:rPr lang="fr-FR" dirty="0"/>
              <a:t> </a:t>
            </a:r>
            <a:r>
              <a:rPr lang="fr-FR" dirty="0" smtClean="0"/>
              <a:t> puis, à l’invite, confirmer par </a:t>
            </a:r>
            <a:r>
              <a:rPr lang="fr-FR" b="1" dirty="0" smtClean="0"/>
              <a:t>Oui</a:t>
            </a:r>
            <a:r>
              <a:rPr lang="fr-FR" dirty="0" smtClean="0"/>
              <a:t>,</a:t>
            </a:r>
          </a:p>
          <a:p>
            <a:r>
              <a:rPr lang="fr-FR" dirty="0"/>
              <a:t> </a:t>
            </a:r>
            <a:r>
              <a:rPr lang="fr-FR" dirty="0" smtClean="0"/>
              <a:t> puis Entrée.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079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44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4.3  Renseigner le mot de passe</a:t>
            </a:r>
            <a:endParaRPr lang="fr-FR" dirty="0"/>
          </a:p>
        </p:txBody>
      </p:sp>
      <p:pic>
        <p:nvPicPr>
          <p:cNvPr id="19458" name="Picture 2" descr="E:\screenshots\Screenshot_2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406" r="31409" b="15297"/>
          <a:stretch/>
        </p:blipFill>
        <p:spPr bwMode="auto">
          <a:xfrm>
            <a:off x="179512" y="3741088"/>
            <a:ext cx="8615808" cy="138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007200" y="2234567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Rentrer le mot de passe, puis Entrée.</a:t>
            </a:r>
          </a:p>
          <a:p>
            <a:r>
              <a:rPr lang="fr-FR" dirty="0" smtClean="0"/>
              <a:t>Retaper le mot de passe, puis Entrée.</a:t>
            </a:r>
          </a:p>
          <a:p>
            <a:r>
              <a:rPr lang="fr-FR" dirty="0" smtClean="0"/>
              <a:t>Les mots de passe ne s’afficheront pas.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902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45</a:t>
            </a:fld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4.4  La fin de la procédure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67544" y="2276872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création de compte a réussi quand aucun message d’erreur n’apparaît et que l’expression </a:t>
            </a:r>
          </a:p>
          <a:p>
            <a:r>
              <a:rPr lang="fr-FR" dirty="0" smtClean="0"/>
              <a:t>« Fin de la procédure. »</a:t>
            </a:r>
          </a:p>
          <a:p>
            <a:r>
              <a:rPr lang="fr-FR" dirty="0" smtClean="0"/>
              <a:t> est affichée.</a:t>
            </a:r>
            <a:endParaRPr lang="fr-FR" dirty="0"/>
          </a:p>
        </p:txBody>
      </p:sp>
      <p:pic>
        <p:nvPicPr>
          <p:cNvPr id="21506" name="Picture 2" descr="E:\Screenshot_20161026_11515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242" b="6329"/>
          <a:stretch/>
        </p:blipFill>
        <p:spPr bwMode="auto">
          <a:xfrm>
            <a:off x="3851920" y="1628799"/>
            <a:ext cx="4959772" cy="468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5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46</a:t>
            </a:fld>
            <a:endParaRPr lang="fr-FR"/>
          </a:p>
        </p:txBody>
      </p:sp>
      <p:pic>
        <p:nvPicPr>
          <p:cNvPr id="8194" name="Picture 2" descr="C:\Users\fnicol\Desktop\screenshots\Screenshot_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14"/>
          <a:stretch/>
        </p:blipFill>
        <p:spPr bwMode="auto">
          <a:xfrm>
            <a:off x="5940152" y="1340768"/>
            <a:ext cx="2719536" cy="494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11560" y="2918464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Il faut à présent se déconnecter de l’administrateur </a:t>
            </a:r>
            <a:r>
              <a:rPr lang="fr-FR" b="1" dirty="0" err="1" smtClean="0"/>
              <a:t>fab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Cliquer sur le menu K,</a:t>
            </a:r>
          </a:p>
          <a:p>
            <a:r>
              <a:rPr lang="fr-FR" dirty="0"/>
              <a:t> </a:t>
            </a:r>
            <a:r>
              <a:rPr lang="fr-FR" dirty="0" smtClean="0"/>
              <a:t>   puis sur Quitter,</a:t>
            </a:r>
          </a:p>
          <a:p>
            <a:r>
              <a:rPr lang="fr-FR" dirty="0"/>
              <a:t> </a:t>
            </a:r>
            <a:r>
              <a:rPr lang="fr-FR" dirty="0" smtClean="0"/>
              <a:t>   puis sur Déconnexion.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4.5  Se déconnecter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597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47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4.6  Se connecter au nouvel utilisateur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34460" y="1412776"/>
            <a:ext cx="7128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Il faut ensuite se connecter à l’utilisateur qui vient d’être créé. </a:t>
            </a:r>
          </a:p>
          <a:p>
            <a:endParaRPr lang="fr-FR" dirty="0"/>
          </a:p>
          <a:p>
            <a:r>
              <a:rPr lang="fr-FR" dirty="0" smtClean="0"/>
              <a:t>Sur l’écran de connexion, avec les touches </a:t>
            </a:r>
            <a:r>
              <a:rPr lang="fr-FR" dirty="0" smtClean="0">
                <a:sym typeface="Symbol"/>
              </a:rPr>
              <a:t>  et  du clavier, naviguer jusqu’à mettre au premier plan l’utilisateur qui vient d’être créé, par exemple </a:t>
            </a:r>
            <a:r>
              <a:rPr lang="fr-FR" b="1" dirty="0" smtClean="0">
                <a:sym typeface="Symbol"/>
              </a:rPr>
              <a:t>section_3</a:t>
            </a:r>
            <a:r>
              <a:rPr lang="fr-FR" dirty="0" smtClean="0">
                <a:sym typeface="Symbol"/>
              </a:rPr>
              <a:t>. </a:t>
            </a:r>
          </a:p>
          <a:p>
            <a:r>
              <a:rPr lang="fr-FR" dirty="0" smtClean="0">
                <a:solidFill>
                  <a:srgbClr val="FF0000"/>
                </a:solidFill>
                <a:sym typeface="Symbol"/>
              </a:rPr>
              <a:t>Dans les diapos qui suivent on remplacera section_3 par le nom effectif de l’utilisateur créé.</a:t>
            </a:r>
          </a:p>
          <a:p>
            <a:endParaRPr lang="fr-FR" dirty="0">
              <a:sym typeface="Symbol"/>
            </a:endParaRPr>
          </a:p>
          <a:p>
            <a:endParaRPr lang="fr-FR" dirty="0" smtClean="0"/>
          </a:p>
        </p:txBody>
      </p:sp>
      <p:pic>
        <p:nvPicPr>
          <p:cNvPr id="23554" name="Picture 2" descr="C:\Users\fnicol\Desktop\screenshots\Camera\IMG_20161026_11525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" t="16297" r="33940" b="16297"/>
          <a:stretch/>
        </p:blipFill>
        <p:spPr bwMode="auto">
          <a:xfrm>
            <a:off x="2267744" y="3668221"/>
            <a:ext cx="4681696" cy="287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75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4.7  Se connecter au nouveau compte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48</a:t>
            </a:fld>
            <a:endParaRPr lang="fr-FR"/>
          </a:p>
        </p:txBody>
      </p:sp>
      <p:pic>
        <p:nvPicPr>
          <p:cNvPr id="4" name="Picture 2" descr="E:\screenshots\Screenshot_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63" b="42194"/>
          <a:stretch/>
        </p:blipFill>
        <p:spPr bwMode="auto">
          <a:xfrm>
            <a:off x="2699792" y="3356992"/>
            <a:ext cx="3528392" cy="27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115616" y="1700808"/>
            <a:ext cx="6785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 connecter à ce nouvel utilisateur avec le mot de passe qui a été rentré au cours de la procédure décrite à la diapo 4.3.</a:t>
            </a:r>
          </a:p>
          <a:p>
            <a:endParaRPr lang="fr-FR" dirty="0"/>
          </a:p>
          <a:p>
            <a:r>
              <a:rPr lang="fr-FR" dirty="0" smtClean="0"/>
              <a:t>L’écran </a:t>
            </a:r>
            <a:r>
              <a:rPr lang="fr-FR" dirty="0"/>
              <a:t>par défaut est comme ci-dessous.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592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49</a:t>
            </a:fld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4.8  Ajouter des raccourcis au </a:t>
            </a:r>
            <a:r>
              <a:rPr lang="fr-FR" sz="4100" dirty="0" smtClean="0"/>
              <a:t>gestionnaire de fichiers </a:t>
            </a:r>
            <a:r>
              <a:rPr lang="fr-FR" sz="4100" dirty="0" err="1" smtClean="0"/>
              <a:t>Dolphin</a:t>
            </a:r>
            <a:r>
              <a:rPr lang="fr-FR" sz="4100" dirty="0" smtClean="0"/>
              <a:t> </a:t>
            </a:r>
            <a:endParaRPr lang="fr-FR" sz="4100" dirty="0"/>
          </a:p>
        </p:txBody>
      </p:sp>
      <p:pic>
        <p:nvPicPr>
          <p:cNvPr id="22530" name="Picture 2" descr="E:\screenshots\Screenshot_5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3572" r="52511" b="65007"/>
          <a:stretch/>
        </p:blipFill>
        <p:spPr bwMode="auto">
          <a:xfrm>
            <a:off x="1165631" y="2889647"/>
            <a:ext cx="7200000" cy="31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164831" y="177151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gestionnaire de fichiers doit être paramétré.</a:t>
            </a:r>
          </a:p>
          <a:p>
            <a:r>
              <a:rPr lang="fr-FR" dirty="0" smtClean="0"/>
              <a:t>Faire un clic droit à l’emplacement indiqué par l’image et sélectionner « Ajouter un élément ».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3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1.3  Sélectionner la langue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5</a:t>
            </a:fld>
            <a:endParaRPr lang="fr-FR"/>
          </a:p>
        </p:txBody>
      </p:sp>
      <p:pic>
        <p:nvPicPr>
          <p:cNvPr id="3074" name="Picture 2" descr="C:\Users\fnicol\Desktop\screenshots\Camera\1\20161026_1113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17963" r="17500" b="16852"/>
          <a:stretch/>
        </p:blipFill>
        <p:spPr bwMode="auto">
          <a:xfrm>
            <a:off x="5076056" y="1510306"/>
            <a:ext cx="3313425" cy="20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fnicol\Desktop\screenshots\Camera\1\20161026_1113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t="19444" r="22291" b="22037"/>
          <a:stretch/>
        </p:blipFill>
        <p:spPr bwMode="auto">
          <a:xfrm>
            <a:off x="5076056" y="3898914"/>
            <a:ext cx="3323125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83568" y="1772816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L’écran de sélection de langue  s’affiche.</a:t>
            </a:r>
          </a:p>
          <a:p>
            <a:r>
              <a:rPr lang="fr-FR" dirty="0" smtClean="0"/>
              <a:t>Avec les touches de navigation, descendre jusqu’à </a:t>
            </a:r>
            <a:r>
              <a:rPr lang="fr-FR" b="1" dirty="0" smtClean="0"/>
              <a:t>fr_FR.UTF-8 French | Français.</a:t>
            </a:r>
          </a:p>
          <a:p>
            <a:endParaRPr lang="fr-FR" b="1" dirty="0"/>
          </a:p>
          <a:p>
            <a:r>
              <a:rPr lang="fr-FR" dirty="0" smtClean="0"/>
              <a:t>Taper sur </a:t>
            </a:r>
            <a:r>
              <a:rPr lang="fr-FR" b="1" dirty="0" smtClean="0"/>
              <a:t>Entrée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7970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50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3" t="28580" r="35823" b="46220"/>
          <a:stretch/>
        </p:blipFill>
        <p:spPr>
          <a:xfrm>
            <a:off x="2555776" y="3573016"/>
            <a:ext cx="3427087" cy="169291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99592" y="1844824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dialogue apparaît.</a:t>
            </a:r>
          </a:p>
          <a:p>
            <a:endParaRPr lang="fr-FR" dirty="0" smtClean="0"/>
          </a:p>
          <a:p>
            <a:r>
              <a:rPr lang="fr-FR" dirty="0" smtClean="0"/>
              <a:t>Dans la rubrique </a:t>
            </a:r>
            <a:r>
              <a:rPr lang="fr-FR" b="1" dirty="0" smtClean="0"/>
              <a:t>Intitulé</a:t>
            </a:r>
            <a:r>
              <a:rPr lang="fr-FR" dirty="0" smtClean="0"/>
              <a:t>, rentrer CLE USB3</a:t>
            </a:r>
          </a:p>
          <a:p>
            <a:r>
              <a:rPr lang="fr-FR" dirty="0" smtClean="0"/>
              <a:t>A la droite de la rubrique </a:t>
            </a:r>
            <a:r>
              <a:rPr lang="fr-FR" b="1" dirty="0" smtClean="0"/>
              <a:t>Emplacement</a:t>
            </a:r>
            <a:r>
              <a:rPr lang="fr-FR" dirty="0" smtClean="0"/>
              <a:t>, cliquer sur l’icone dossier (surlignée en bleu sur l’image)</a:t>
            </a:r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4.9  Ajouter le raccourci CLE USB3 (1)</a:t>
            </a:r>
            <a:endParaRPr lang="fr-FR" sz="4100" dirty="0"/>
          </a:p>
        </p:txBody>
      </p:sp>
    </p:spTree>
    <p:extLst>
      <p:ext uri="{BB962C8B-B14F-4D97-AF65-F5344CB8AC3E}">
        <p14:creationId xmlns:p14="http://schemas.microsoft.com/office/powerpoint/2010/main" val="138416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4.10  Ajouter le raccourci CLE USB3 (2)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51</a:t>
            </a:fld>
            <a:endParaRPr lang="fr-FR"/>
          </a:p>
        </p:txBody>
      </p:sp>
      <p:pic>
        <p:nvPicPr>
          <p:cNvPr id="24578" name="Picture 2" descr="E:\Screenshot_20161026_1209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777" y="1268760"/>
            <a:ext cx="4487127" cy="524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83568" y="1597442"/>
            <a:ext cx="27363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Dans l’arborescence qui s’affiche, sélectionner le répertoire </a:t>
            </a:r>
            <a:r>
              <a:rPr lang="fr-FR" i="1" dirty="0" smtClean="0"/>
              <a:t>R-</a:t>
            </a:r>
            <a:r>
              <a:rPr lang="fr-FR" i="1" dirty="0" err="1" smtClean="0"/>
              <a:t>Altair</a:t>
            </a:r>
            <a:r>
              <a:rPr lang="fr-FR" dirty="0" smtClean="0"/>
              <a:t> dans l’arborescence </a:t>
            </a:r>
          </a:p>
          <a:p>
            <a:endParaRPr lang="fr-FR" dirty="0" smtClean="0"/>
          </a:p>
          <a:p>
            <a:r>
              <a:rPr lang="fr-FR" dirty="0" smtClean="0"/>
              <a:t>home</a:t>
            </a:r>
          </a:p>
          <a:p>
            <a:r>
              <a:rPr lang="fr-FR" dirty="0" smtClean="0"/>
              <a:t>&gt; section_3</a:t>
            </a:r>
          </a:p>
          <a:p>
            <a:r>
              <a:rPr lang="fr-FR" dirty="0" smtClean="0"/>
              <a:t>   &gt;  Dev</a:t>
            </a:r>
          </a:p>
          <a:p>
            <a:r>
              <a:rPr lang="fr-FR" dirty="0" smtClean="0"/>
              <a:t>     &gt;  </a:t>
            </a:r>
            <a:r>
              <a:rPr lang="fr-FR" dirty="0" err="1" smtClean="0"/>
              <a:t>altair</a:t>
            </a:r>
            <a:endParaRPr lang="fr-FR" dirty="0" smtClean="0"/>
          </a:p>
          <a:p>
            <a:r>
              <a:rPr lang="fr-FR" dirty="0" smtClean="0"/>
              <a:t>        &gt; Tests</a:t>
            </a:r>
          </a:p>
          <a:p>
            <a:r>
              <a:rPr lang="fr-FR" dirty="0" smtClean="0"/>
              <a:t>           &gt; Exemple</a:t>
            </a:r>
          </a:p>
          <a:p>
            <a:r>
              <a:rPr lang="fr-FR" dirty="0" smtClean="0"/>
              <a:t>              &gt;  </a:t>
            </a:r>
            <a:r>
              <a:rPr lang="fr-FR" dirty="0" err="1" smtClean="0"/>
              <a:t>Donnees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Puis cliquer sur </a:t>
            </a:r>
            <a:r>
              <a:rPr lang="fr-FR" b="1" dirty="0" smtClean="0"/>
              <a:t>OK</a:t>
            </a:r>
            <a:r>
              <a:rPr lang="fr-FR" dirty="0" smtClean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3621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52</a:t>
            </a:fld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899127" y="1417182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Recommencer l’étape de la diapo 4.8. Un dialogue s’ouvre. </a:t>
            </a:r>
          </a:p>
          <a:p>
            <a:r>
              <a:rPr lang="fr-FR" sz="1600" dirty="0" smtClean="0"/>
              <a:t>Dans la rubrique </a:t>
            </a:r>
            <a:r>
              <a:rPr lang="fr-FR" sz="1600" b="1" dirty="0" smtClean="0"/>
              <a:t>Intitulé</a:t>
            </a:r>
            <a:r>
              <a:rPr lang="fr-FR" sz="1600" dirty="0" smtClean="0"/>
              <a:t>, remplir par « Données »</a:t>
            </a:r>
          </a:p>
          <a:p>
            <a:r>
              <a:rPr lang="fr-FR" sz="1600" dirty="0" smtClean="0"/>
              <a:t>A droite de la rubrique </a:t>
            </a:r>
            <a:r>
              <a:rPr lang="fr-FR" sz="1600" b="1" dirty="0" smtClean="0"/>
              <a:t>Emplacement</a:t>
            </a:r>
            <a:r>
              <a:rPr lang="fr-FR" sz="1600" dirty="0" smtClean="0"/>
              <a:t>, cliquer sur l’icône dossier entourée en rouge.</a:t>
            </a:r>
          </a:p>
          <a:p>
            <a:endParaRPr lang="fr-FR" sz="1600" dirty="0"/>
          </a:p>
          <a:p>
            <a:endParaRPr lang="fr-FR" sz="1600" dirty="0" smtClean="0"/>
          </a:p>
          <a:p>
            <a:endParaRPr lang="fr-FR" sz="1600" dirty="0" smtClean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4.11  </a:t>
            </a:r>
            <a:r>
              <a:rPr lang="fr-FR" sz="4100" dirty="0" smtClean="0"/>
              <a:t>Ajouter le raccourci Données (1)</a:t>
            </a:r>
            <a:endParaRPr lang="fr-FR" sz="4100" dirty="0"/>
          </a:p>
        </p:txBody>
      </p:sp>
      <p:grpSp>
        <p:nvGrpSpPr>
          <p:cNvPr id="5" name="Groupe 4"/>
          <p:cNvGrpSpPr/>
          <p:nvPr/>
        </p:nvGrpSpPr>
        <p:grpSpPr>
          <a:xfrm>
            <a:off x="2859633" y="2564904"/>
            <a:ext cx="4288880" cy="2164259"/>
            <a:chOff x="2859633" y="2564904"/>
            <a:chExt cx="4288880" cy="2164259"/>
          </a:xfrm>
        </p:grpSpPr>
        <p:pic>
          <p:nvPicPr>
            <p:cNvPr id="25602" name="Picture 2" descr="E:\Screenshot_20161026_12101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633" y="2564904"/>
              <a:ext cx="4288880" cy="2164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Ellipse 3"/>
            <p:cNvSpPr/>
            <p:nvPr/>
          </p:nvSpPr>
          <p:spPr>
            <a:xfrm>
              <a:off x="6572449" y="3140968"/>
              <a:ext cx="576064" cy="4320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1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53</a:t>
            </a:fld>
            <a:endParaRPr lang="fr-FR"/>
          </a:p>
        </p:txBody>
      </p:sp>
      <p:pic>
        <p:nvPicPr>
          <p:cNvPr id="26626" name="Picture 2" descr="E:\Screenshot_20161026_12112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1"/>
          <a:stretch/>
        </p:blipFill>
        <p:spPr bwMode="auto">
          <a:xfrm>
            <a:off x="3707903" y="1582056"/>
            <a:ext cx="4501421" cy="508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4.12  </a:t>
            </a:r>
            <a:r>
              <a:rPr lang="fr-FR" sz="4100" dirty="0" smtClean="0"/>
              <a:t>Ajouter le raccourci Données (2)</a:t>
            </a:r>
            <a:endParaRPr lang="fr-FR" sz="4100" dirty="0"/>
          </a:p>
        </p:txBody>
      </p:sp>
      <p:sp>
        <p:nvSpPr>
          <p:cNvPr id="9" name="ZoneTexte 8"/>
          <p:cNvSpPr txBox="1"/>
          <p:nvPr/>
        </p:nvSpPr>
        <p:spPr>
          <a:xfrm>
            <a:off x="683568" y="1597442"/>
            <a:ext cx="27363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Dans l’arborescence qui s’affiche, sélectionner le répertoire au nom de l’utilisateur (ici </a:t>
            </a:r>
            <a:r>
              <a:rPr lang="fr-FR" b="1" dirty="0" smtClean="0"/>
              <a:t>section_3</a:t>
            </a:r>
            <a:r>
              <a:rPr lang="fr-FR" dirty="0" smtClean="0"/>
              <a:t>) dans l’arborescence </a:t>
            </a:r>
          </a:p>
          <a:p>
            <a:endParaRPr lang="fr-FR" dirty="0" smtClean="0"/>
          </a:p>
          <a:p>
            <a:r>
              <a:rPr lang="fr-FR" dirty="0" smtClean="0"/>
              <a:t>home</a:t>
            </a:r>
          </a:p>
          <a:p>
            <a:r>
              <a:rPr lang="fr-FR" dirty="0" smtClean="0"/>
              <a:t>&gt; nom d’</a:t>
            </a:r>
            <a:r>
              <a:rPr lang="fr-FR" dirty="0" err="1" smtClean="0"/>
              <a:t>util</a:t>
            </a:r>
            <a:r>
              <a:rPr lang="fr-FR" dirty="0" smtClean="0"/>
              <a:t>. (ici section_3)</a:t>
            </a:r>
          </a:p>
          <a:p>
            <a:r>
              <a:rPr lang="fr-FR" dirty="0" smtClean="0"/>
              <a:t>   &gt;  Dev</a:t>
            </a:r>
          </a:p>
          <a:p>
            <a:r>
              <a:rPr lang="fr-FR" dirty="0" smtClean="0"/>
              <a:t>     &gt;  </a:t>
            </a:r>
            <a:r>
              <a:rPr lang="fr-FR" i="1" dirty="0" err="1" smtClean="0"/>
              <a:t>altair</a:t>
            </a:r>
            <a:endParaRPr lang="fr-FR" i="1" dirty="0" smtClean="0"/>
          </a:p>
          <a:p>
            <a:r>
              <a:rPr lang="fr-FR" dirty="0" smtClean="0"/>
              <a:t>        &gt; Tests</a:t>
            </a:r>
          </a:p>
          <a:p>
            <a:r>
              <a:rPr lang="fr-FR" dirty="0" smtClean="0"/>
              <a:t>           &gt; Exemple</a:t>
            </a:r>
          </a:p>
          <a:p>
            <a:r>
              <a:rPr lang="fr-FR" dirty="0" smtClean="0"/>
              <a:t>              &gt;  </a:t>
            </a:r>
            <a:r>
              <a:rPr lang="fr-FR" dirty="0" err="1" smtClean="0"/>
              <a:t>Donnees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    &gt;  </a:t>
            </a:r>
            <a:r>
              <a:rPr lang="fr-FR" dirty="0" err="1" smtClean="0"/>
              <a:t>xhl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Puis cliquer sur </a:t>
            </a:r>
            <a:r>
              <a:rPr lang="fr-FR" b="1" dirty="0" smtClean="0"/>
              <a:t>OK</a:t>
            </a:r>
            <a:r>
              <a:rPr lang="fr-FR" dirty="0" smtClean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8008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54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4.13  Configurer </a:t>
            </a:r>
            <a:r>
              <a:rPr lang="fr-FR" dirty="0" err="1" smtClean="0"/>
              <a:t>Dolphin</a:t>
            </a:r>
            <a:r>
              <a:rPr lang="fr-FR" dirty="0" smtClean="0"/>
              <a:t> (1)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1651288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Cliquer sur </a:t>
            </a:r>
            <a:r>
              <a:rPr lang="fr-FR" b="1" dirty="0" smtClean="0"/>
              <a:t>Contrôle</a:t>
            </a:r>
            <a:r>
              <a:rPr lang="fr-FR" dirty="0" smtClean="0"/>
              <a:t>,</a:t>
            </a:r>
          </a:p>
          <a:p>
            <a:r>
              <a:rPr lang="fr-FR" dirty="0"/>
              <a:t> </a:t>
            </a:r>
            <a:r>
              <a:rPr lang="fr-FR" dirty="0" smtClean="0"/>
              <a:t>  puis sur </a:t>
            </a:r>
            <a:r>
              <a:rPr lang="fr-FR" b="1" dirty="0" smtClean="0"/>
              <a:t>Configurer </a:t>
            </a:r>
            <a:r>
              <a:rPr lang="fr-FR" b="1" dirty="0" err="1" smtClean="0"/>
              <a:t>Dolphin</a:t>
            </a:r>
            <a:r>
              <a:rPr lang="fr-FR" b="1" dirty="0" smtClean="0"/>
              <a:t>…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27650" name="Picture 2" descr="E:\Screenshot_20161026_1212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64904"/>
            <a:ext cx="5530701" cy="393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5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4.14  Scinder </a:t>
            </a:r>
            <a:r>
              <a:rPr lang="fr-FR" dirty="0"/>
              <a:t>la vue par défaut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55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475" t="3894" r="54368" b="48405"/>
          <a:stretch/>
        </p:blipFill>
        <p:spPr>
          <a:xfrm>
            <a:off x="5215850" y="1366223"/>
            <a:ext cx="3360376" cy="24948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59632" y="1541562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Dans l’onglet </a:t>
            </a:r>
            <a:r>
              <a:rPr lang="fr-FR" b="1" dirty="0" smtClean="0"/>
              <a:t>Démarrage</a:t>
            </a:r>
            <a:r>
              <a:rPr lang="fr-FR" dirty="0" smtClean="0"/>
              <a:t>, </a:t>
            </a:r>
          </a:p>
          <a:p>
            <a:r>
              <a:rPr lang="fr-FR" dirty="0"/>
              <a:t>c</a:t>
            </a:r>
            <a:r>
              <a:rPr lang="fr-FR" dirty="0" smtClean="0"/>
              <a:t>liquer sur la case </a:t>
            </a:r>
          </a:p>
          <a:p>
            <a:r>
              <a:rPr lang="fr-FR" b="1" dirty="0" smtClean="0"/>
              <a:t>Mode d’affichage scindé</a:t>
            </a:r>
            <a:r>
              <a:rPr lang="fr-FR" dirty="0" smtClean="0"/>
              <a:t>, puis OK.</a:t>
            </a:r>
            <a:endParaRPr lang="fr-FR" dirty="0"/>
          </a:p>
        </p:txBody>
      </p:sp>
      <p:pic>
        <p:nvPicPr>
          <p:cNvPr id="28674" name="Picture 2" descr="E:\Screenshot_20161026_12131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8" t="-562" r="1108" b="33309"/>
          <a:stretch/>
        </p:blipFill>
        <p:spPr bwMode="auto">
          <a:xfrm>
            <a:off x="3577208" y="3861048"/>
            <a:ext cx="5499646" cy="260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403648" y="4293096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Apparence finale du gestionnaire de fichiers </a:t>
            </a:r>
            <a:r>
              <a:rPr lang="fr-FR" b="1" dirty="0" err="1" smtClean="0"/>
              <a:t>Dolphin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3552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5. Les étapes optionnelles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56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93796" y="2348880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Les opérations qui suivent sont optionnelles. </a:t>
            </a:r>
          </a:p>
          <a:p>
            <a:pPr algn="just"/>
            <a:endParaRPr lang="fr-FR" dirty="0" smtClean="0"/>
          </a:p>
          <a:p>
            <a:pPr algn="just"/>
            <a:endParaRPr lang="fr-FR" dirty="0"/>
          </a:p>
          <a:p>
            <a:pPr algn="just"/>
            <a:r>
              <a:rPr lang="fr-FR" dirty="0" smtClean="0"/>
              <a:t>Elles permettent d’améliorer ou de personnaliser l’ergonomie du bureau de l’utilisateur créé en conformité avec ceux des utilisateurs par défaut.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2901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5.1  Configurer </a:t>
            </a:r>
            <a:r>
              <a:rPr lang="fr-FR" dirty="0" err="1" smtClean="0"/>
              <a:t>Dolphin</a:t>
            </a:r>
            <a:r>
              <a:rPr lang="fr-FR" dirty="0" smtClean="0"/>
              <a:t> (2)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57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150" t="5040" r="47351" b="38081"/>
          <a:stretch/>
        </p:blipFill>
        <p:spPr>
          <a:xfrm>
            <a:off x="2915816" y="2305324"/>
            <a:ext cx="6131024" cy="440319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23528" y="1556792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Cliquer sur </a:t>
            </a:r>
            <a:r>
              <a:rPr lang="fr-FR" b="1" dirty="0" smtClean="0"/>
              <a:t>Contrôle</a:t>
            </a:r>
            <a:r>
              <a:rPr lang="fr-FR" dirty="0" smtClean="0"/>
              <a:t>,</a:t>
            </a:r>
          </a:p>
          <a:p>
            <a:r>
              <a:rPr lang="fr-FR" dirty="0"/>
              <a:t> </a:t>
            </a:r>
            <a:r>
              <a:rPr lang="fr-FR" dirty="0" smtClean="0"/>
              <a:t>puis sur </a:t>
            </a:r>
            <a:r>
              <a:rPr lang="fr-FR" b="1" dirty="0" smtClean="0"/>
              <a:t>Configurer les barres d’outils…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88713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5.2  Améliorer </a:t>
            </a:r>
            <a:r>
              <a:rPr lang="fr-FR" dirty="0"/>
              <a:t>la navigation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58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3381" r="51575" b="43699"/>
          <a:stretch/>
        </p:blipFill>
        <p:spPr>
          <a:xfrm>
            <a:off x="4788024" y="2420888"/>
            <a:ext cx="4104456" cy="302433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55576" y="2060848"/>
            <a:ext cx="3384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Descendre dans la liste des actions disponibles jusqu’à </a:t>
            </a:r>
            <a:r>
              <a:rPr lang="fr-FR" b="1" dirty="0" smtClean="0"/>
              <a:t>^Haut</a:t>
            </a:r>
          </a:p>
          <a:p>
            <a:endParaRPr lang="fr-FR" b="1" dirty="0" smtClean="0"/>
          </a:p>
          <a:p>
            <a:r>
              <a:rPr lang="fr-FR" dirty="0" smtClean="0"/>
              <a:t>Puis cliquer sur l’icône </a:t>
            </a:r>
            <a:r>
              <a:rPr lang="fr-FR" b="1" dirty="0" smtClean="0"/>
              <a:t>&gt;</a:t>
            </a:r>
            <a:r>
              <a:rPr lang="fr-FR" dirty="0" smtClean="0"/>
              <a:t> pour importer cette action dans la barre d’outil du gestionnaire de fichiers.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1634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5.3  Personnaliser le bureau (1)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59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7314" t="26870" r="19564" b="36053"/>
          <a:stretch/>
        </p:blipFill>
        <p:spPr>
          <a:xfrm>
            <a:off x="549896" y="2648350"/>
            <a:ext cx="8136904" cy="370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31640" y="1700808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Faire un clic droit sur le bureau par défaut et sélectionner </a:t>
            </a:r>
          </a:p>
          <a:p>
            <a:r>
              <a:rPr lang="fr-FR" b="1" dirty="0" smtClean="0"/>
              <a:t>Paramètres de Vue de dossier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8168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1.4  Confirmer les paramétrages (1) 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6</a:t>
            </a:fld>
            <a:endParaRPr lang="fr-FR"/>
          </a:p>
        </p:txBody>
      </p:sp>
      <p:pic>
        <p:nvPicPr>
          <p:cNvPr id="4099" name="Picture 3" descr="C:\Users\fnicol\Desktop\screenshots\Camera\1\20161026_1114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t="17370" r="16239" b="13370"/>
          <a:stretch/>
        </p:blipFill>
        <p:spPr bwMode="auto">
          <a:xfrm>
            <a:off x="4716016" y="1556792"/>
            <a:ext cx="3801896" cy="227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fnicol\Desktop\screenshots\Camera\1\20161026_11144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8" t="41365" r="18074" b="31258"/>
          <a:stretch/>
        </p:blipFill>
        <p:spPr bwMode="auto">
          <a:xfrm>
            <a:off x="2065374" y="4077072"/>
            <a:ext cx="6486160" cy="16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187624" y="1772815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Pour les deux écrans suivants, taper sur </a:t>
            </a:r>
            <a:r>
              <a:rPr lang="fr-FR" b="1" dirty="0" smtClean="0"/>
              <a:t>Entrée </a:t>
            </a:r>
            <a:r>
              <a:rPr lang="fr-FR" dirty="0" smtClean="0"/>
              <a:t>sans rien modifier.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3015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60</a:t>
            </a:fld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fr-FR" dirty="0" smtClean="0"/>
              <a:t>5.4  Personnaliser le bureau (2)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43608" y="1516964"/>
            <a:ext cx="23042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Sélectionner une image de fond d’écran pour le bureau.</a:t>
            </a:r>
          </a:p>
          <a:p>
            <a:endParaRPr lang="fr-FR" dirty="0" smtClean="0"/>
          </a:p>
          <a:p>
            <a:r>
              <a:rPr lang="fr-FR" dirty="0" smtClean="0"/>
              <a:t>Le fond d’écran des utilisateurs par défaut est l’écran </a:t>
            </a:r>
            <a:r>
              <a:rPr lang="fr-FR" i="1" dirty="0" smtClean="0"/>
              <a:t>Pastel </a:t>
            </a:r>
            <a:r>
              <a:rPr lang="fr-FR" i="1" dirty="0" err="1" smtClean="0"/>
              <a:t>Hills</a:t>
            </a:r>
            <a:r>
              <a:rPr lang="fr-FR" i="1" dirty="0" smtClean="0"/>
              <a:t> </a:t>
            </a:r>
            <a:r>
              <a:rPr lang="fr-FR" dirty="0" smtClean="0"/>
              <a:t>surligné ci-contre</a:t>
            </a:r>
            <a:r>
              <a:rPr lang="fr-FR" i="1" dirty="0" smtClean="0"/>
              <a:t>. </a:t>
            </a:r>
          </a:p>
          <a:p>
            <a:endParaRPr lang="fr-FR" i="1" dirty="0" smtClean="0"/>
          </a:p>
          <a:p>
            <a:r>
              <a:rPr lang="fr-FR" dirty="0" smtClean="0"/>
              <a:t>Les utilisateurs pourront aussi choisir une image personnalisée (cliquer sur Ouvrir et sélectionner une image importée).</a:t>
            </a:r>
          </a:p>
          <a:p>
            <a:endParaRPr lang="fr-FR" dirty="0"/>
          </a:p>
          <a:p>
            <a:r>
              <a:rPr lang="fr-FR" dirty="0" smtClean="0"/>
              <a:t>Cliquer sur </a:t>
            </a:r>
            <a:r>
              <a:rPr lang="fr-FR" b="1" dirty="0" smtClean="0"/>
              <a:t>OK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29698" name="Picture 2" descr="E:\Screenshot_20161026_1214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626156"/>
            <a:ext cx="5040560" cy="469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36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7</a:t>
            </a:fld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717032"/>
            <a:ext cx="6462713" cy="221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11350"/>
            <a:ext cx="5505450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75556" y="1911350"/>
            <a:ext cx="2196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Pour les deux écrans suivants, taper également sur </a:t>
            </a:r>
            <a:r>
              <a:rPr lang="fr-FR" b="1" dirty="0" smtClean="0"/>
              <a:t>Entrée </a:t>
            </a:r>
            <a:r>
              <a:rPr lang="fr-FR" dirty="0" smtClean="0"/>
              <a:t>sans rien modifier.</a:t>
            </a:r>
            <a:endParaRPr lang="fr-FR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1.5  Confirmer les paramétrages (2)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443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1.6  Connecter le support d’image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8</a:t>
            </a:fld>
            <a:endParaRPr lang="fr-FR"/>
          </a:p>
        </p:txBody>
      </p:sp>
      <p:pic>
        <p:nvPicPr>
          <p:cNvPr id="6146" name="Picture 2" descr="C:\Users\fnicol\Desktop\screenshots\Camera\1\20161026_1115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7459" b="7319"/>
          <a:stretch/>
        </p:blipFill>
        <p:spPr bwMode="auto">
          <a:xfrm>
            <a:off x="4067944" y="2060848"/>
            <a:ext cx="4804942" cy="29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27584" y="1772816"/>
            <a:ext cx="3096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cette invite (après les messages en jaune), connecter le disque dur externe USB3 comprenant l’image à cloner sur le PC.</a:t>
            </a:r>
          </a:p>
          <a:p>
            <a:endParaRPr lang="fr-FR" dirty="0"/>
          </a:p>
          <a:p>
            <a:r>
              <a:rPr lang="fr-FR" dirty="0" smtClean="0"/>
              <a:t>Attendre 5 secondes et taper sur </a:t>
            </a:r>
            <a:r>
              <a:rPr lang="fr-FR" b="1" dirty="0" smtClean="0"/>
              <a:t>Entrée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416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1.7  Vérifier les disques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E9C85-1019-48BC-8E29-425A008CC15A}" type="slidenum">
              <a:rPr lang="fr-FR" smtClean="0"/>
              <a:t>9</a:t>
            </a:fld>
            <a:endParaRPr lang="fr-FR"/>
          </a:p>
        </p:txBody>
      </p:sp>
      <p:pic>
        <p:nvPicPr>
          <p:cNvPr id="7170" name="Picture 2" descr="C:\Users\fnicol\Desktop\screenshots\Camera\1\20161026_11160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8" t="13572" r="33490" b="41534"/>
          <a:stretch/>
        </p:blipFill>
        <p:spPr bwMode="auto">
          <a:xfrm>
            <a:off x="3432846" y="2476500"/>
            <a:ext cx="554578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36712" y="1700808"/>
            <a:ext cx="29961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l’écran suivant, vérifier que deux disques sont reconnus : </a:t>
            </a:r>
          </a:p>
          <a:p>
            <a:endParaRPr lang="fr-FR" dirty="0" smtClean="0"/>
          </a:p>
          <a:p>
            <a:r>
              <a:rPr lang="fr-FR" b="1" dirty="0" smtClean="0"/>
              <a:t>/</a:t>
            </a:r>
            <a:r>
              <a:rPr lang="fr-FR" b="1" dirty="0" err="1" smtClean="0"/>
              <a:t>dev</a:t>
            </a:r>
            <a:r>
              <a:rPr lang="fr-FR" b="1" dirty="0" smtClean="0"/>
              <a:t>/</a:t>
            </a:r>
            <a:r>
              <a:rPr lang="fr-FR" b="1" dirty="0" err="1" smtClean="0"/>
              <a:t>sda</a:t>
            </a:r>
            <a:r>
              <a:rPr lang="fr-FR" b="1" dirty="0" smtClean="0"/>
              <a:t>  </a:t>
            </a:r>
            <a:r>
              <a:rPr lang="fr-FR" dirty="0" smtClean="0"/>
              <a:t>(disque du PC)</a:t>
            </a:r>
          </a:p>
          <a:p>
            <a:endParaRPr lang="fr-FR" dirty="0"/>
          </a:p>
          <a:p>
            <a:r>
              <a:rPr lang="fr-FR" dirty="0" smtClean="0"/>
              <a:t>et </a:t>
            </a:r>
          </a:p>
          <a:p>
            <a:endParaRPr lang="fr-FR" dirty="0"/>
          </a:p>
          <a:p>
            <a:r>
              <a:rPr lang="fr-FR" b="1" dirty="0" smtClean="0"/>
              <a:t>/</a:t>
            </a:r>
            <a:r>
              <a:rPr lang="fr-FR" b="1" dirty="0" err="1" smtClean="0"/>
              <a:t>dev</a:t>
            </a:r>
            <a:r>
              <a:rPr lang="fr-FR" b="1" dirty="0" smtClean="0"/>
              <a:t>/</a:t>
            </a:r>
            <a:r>
              <a:rPr lang="fr-FR" b="1" dirty="0" err="1" smtClean="0"/>
              <a:t>sdb</a:t>
            </a:r>
            <a:r>
              <a:rPr lang="fr-FR" b="1" dirty="0" smtClean="0"/>
              <a:t>  </a:t>
            </a:r>
            <a:r>
              <a:rPr lang="fr-FR" dirty="0" smtClean="0"/>
              <a:t>(disque support de l’image)</a:t>
            </a:r>
          </a:p>
          <a:p>
            <a:endParaRPr lang="fr-FR" dirty="0"/>
          </a:p>
          <a:p>
            <a:r>
              <a:rPr lang="fr-FR" dirty="0" smtClean="0"/>
              <a:t>Les libellés (marques commerciales) de ces deux disques peuvent différer de ceux de l’image.</a:t>
            </a:r>
          </a:p>
          <a:p>
            <a:endParaRPr lang="fr-FR" dirty="0" smtClean="0"/>
          </a:p>
          <a:p>
            <a:r>
              <a:rPr lang="fr-FR" dirty="0" smtClean="0"/>
              <a:t>Taper sur les  touches  </a:t>
            </a:r>
            <a:r>
              <a:rPr lang="fr-FR" b="1" dirty="0" smtClean="0"/>
              <a:t>Ctrl</a:t>
            </a:r>
            <a:r>
              <a:rPr lang="fr-FR" dirty="0" smtClean="0"/>
              <a:t> et </a:t>
            </a:r>
            <a:r>
              <a:rPr lang="fr-FR" b="1" dirty="0" smtClean="0"/>
              <a:t>C</a:t>
            </a:r>
            <a:r>
              <a:rPr lang="fr-FR" dirty="0" smtClean="0"/>
              <a:t> simultanément.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87783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2035</Words>
  <Application>Microsoft Office PowerPoint</Application>
  <PresentationFormat>Affichage à l'écran (4:3)</PresentationFormat>
  <Paragraphs>368</Paragraphs>
  <Slides>60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1" baseType="lpstr">
      <vt:lpstr>Thème Office</vt:lpstr>
      <vt:lpstr>L’INSTALLATION DU POSTE ALTAÏR</vt:lpstr>
      <vt:lpstr>1. Le clonage</vt:lpstr>
      <vt:lpstr>1.1  Lancer le clonage</vt:lpstr>
      <vt:lpstr>1.2 Démarrer Clonezilla</vt:lpstr>
      <vt:lpstr>1.3  Sélectionner la langue</vt:lpstr>
      <vt:lpstr>1.4  Confirmer les paramétrages (1)  </vt:lpstr>
      <vt:lpstr>1.5  Confirmer les paramétrages (2)  </vt:lpstr>
      <vt:lpstr>1.6  Connecter le support d’image</vt:lpstr>
      <vt:lpstr>1.7  Vérifier les disques</vt:lpstr>
      <vt:lpstr>1.8  Sélectionner le support d’image</vt:lpstr>
      <vt:lpstr>1.9  Sélectionner les options par défaut</vt:lpstr>
      <vt:lpstr>1.10   Sélectionner le mode restauration</vt:lpstr>
      <vt:lpstr>1.11  Les dernières vérifications</vt:lpstr>
      <vt:lpstr>1.12  Lancer la vérification de l’image</vt:lpstr>
      <vt:lpstr>1.13  Surveiller la vérification</vt:lpstr>
      <vt:lpstr>1.14  Lancer le clonage</vt:lpstr>
      <vt:lpstr>1.15  Surveiller le clonage</vt:lpstr>
      <vt:lpstr>1.16  Vérifier l’absence d’erreurs</vt:lpstr>
      <vt:lpstr>1.17  Eteindre le PC</vt:lpstr>
      <vt:lpstr>2. Actualiser la plateforme</vt:lpstr>
      <vt:lpstr>2.1  Etablir les connexions</vt:lpstr>
      <vt:lpstr>2.2  Démarrer le PC</vt:lpstr>
      <vt:lpstr>2.3  Accéder à la configuration (1)</vt:lpstr>
      <vt:lpstr>2.4  Accéder à la configuration (2)</vt:lpstr>
      <vt:lpstr>2.5  Configurer le réseau (1)</vt:lpstr>
      <vt:lpstr>2.6  Configurer le réseau (2)</vt:lpstr>
      <vt:lpstr> 2.7  Paramétrer le gestionnaire de code source GIT </vt:lpstr>
      <vt:lpstr>2.8  L’icône Actualiser</vt:lpstr>
      <vt:lpstr>2.9  Vérifier la fin de l’opération</vt:lpstr>
      <vt:lpstr>2.10  Eteindre le PC</vt:lpstr>
      <vt:lpstr>3.  Tester le logiciel Altaïr</vt:lpstr>
      <vt:lpstr>3.1  L’icône Altaïr</vt:lpstr>
      <vt:lpstr> 3.2  Importer les données </vt:lpstr>
      <vt:lpstr>3.3  Vérifier les onglets</vt:lpstr>
      <vt:lpstr>3.4  Lancer l’extraction</vt:lpstr>
      <vt:lpstr>3.5  Vérifier la fin de l’extraction</vt:lpstr>
      <vt:lpstr>3.6  Lancer RStudio</vt:lpstr>
      <vt:lpstr>3.7  Générer les rapports</vt:lpstr>
      <vt:lpstr> 3.8  L’affichage du rapport PDF </vt:lpstr>
      <vt:lpstr>3.9  L’affichage du rapport ODT</vt:lpstr>
      <vt:lpstr>4.  Créer les comptes utilisateurs</vt:lpstr>
      <vt:lpstr>4.1  Lancer le script de création</vt:lpstr>
      <vt:lpstr>4.2  Renseigner le nom d’utilisateur</vt:lpstr>
      <vt:lpstr>4.3  Renseigner le mot de passe</vt:lpstr>
      <vt:lpstr>4.4  La fin de la procédure</vt:lpstr>
      <vt:lpstr>4.5  Se déconnecter</vt:lpstr>
      <vt:lpstr>4.6  Se connecter au nouvel utilisateur</vt:lpstr>
      <vt:lpstr>4.7  Se connecter au nouveau compte</vt:lpstr>
      <vt:lpstr>4.8  Ajouter des raccourcis au gestionnaire de fichiers Dolphin </vt:lpstr>
      <vt:lpstr>4.9  Ajouter le raccourci CLE USB3 (1)</vt:lpstr>
      <vt:lpstr>4.10  Ajouter le raccourci CLE USB3 (2)</vt:lpstr>
      <vt:lpstr>4.11  Ajouter le raccourci Données (1)</vt:lpstr>
      <vt:lpstr>4.12  Ajouter le raccourci Données (2)</vt:lpstr>
      <vt:lpstr>4.13  Configurer Dolphin (1)</vt:lpstr>
      <vt:lpstr>4.14  Scinder la vue par défaut </vt:lpstr>
      <vt:lpstr>5. Les étapes optionnelles</vt:lpstr>
      <vt:lpstr>5.1  Configurer Dolphin (2)</vt:lpstr>
      <vt:lpstr>5.2  Améliorer la navigation</vt:lpstr>
      <vt:lpstr>5.3  Personnaliser le bureau (1)</vt:lpstr>
      <vt:lpstr>5.4  Personnaliser le bureau (2)</vt:lpstr>
    </vt:vector>
  </TitlesOfParts>
  <Company>Cour des comptes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DU LOGICIEL ALTAÏR</dc:title>
  <dc:creator>Nicol, Fabrice</dc:creator>
  <cp:lastModifiedBy>Nicol, Fabrice</cp:lastModifiedBy>
  <cp:revision>56</cp:revision>
  <dcterms:created xsi:type="dcterms:W3CDTF">2016-10-25T14:42:55Z</dcterms:created>
  <dcterms:modified xsi:type="dcterms:W3CDTF">2016-10-26T16:22:03Z</dcterms:modified>
</cp:coreProperties>
</file>